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4" r:id="rId4"/>
  </p:sldMasterIdLst>
  <p:notesMasterIdLst>
    <p:notesMasterId r:id="rId27"/>
  </p:notesMasterIdLst>
  <p:sldIdLst>
    <p:sldId id="256" r:id="rId5"/>
    <p:sldId id="268" r:id="rId6"/>
    <p:sldId id="304" r:id="rId7"/>
    <p:sldId id="305" r:id="rId8"/>
    <p:sldId id="297" r:id="rId9"/>
    <p:sldId id="264" r:id="rId10"/>
    <p:sldId id="265" r:id="rId11"/>
    <p:sldId id="266" r:id="rId12"/>
    <p:sldId id="273" r:id="rId13"/>
    <p:sldId id="306" r:id="rId14"/>
    <p:sldId id="307" r:id="rId15"/>
    <p:sldId id="308" r:id="rId16"/>
    <p:sldId id="283" r:id="rId17"/>
    <p:sldId id="292" r:id="rId18"/>
    <p:sldId id="293" r:id="rId19"/>
    <p:sldId id="294" r:id="rId20"/>
    <p:sldId id="280" r:id="rId21"/>
    <p:sldId id="299" r:id="rId22"/>
    <p:sldId id="300" r:id="rId23"/>
    <p:sldId id="301" r:id="rId24"/>
    <p:sldId id="302"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initials="m" lastIdx="1" clrIdx="0">
    <p:extLst>
      <p:ext uri="{19B8F6BF-5375-455C-9EA6-DF929625EA0E}">
        <p15:presenceInfo xmlns:p15="http://schemas.microsoft.com/office/powerpoint/2012/main" userId="mc" providerId="None"/>
      </p:ext>
    </p:extLst>
  </p:cmAuthor>
  <p:cmAuthor id="2" name="Mehr Jalil" initials="M" lastIdx="5" clrIdx="1">
    <p:extLst>
      <p:ext uri="{19B8F6BF-5375-455C-9EA6-DF929625EA0E}">
        <p15:presenceInfo xmlns:p15="http://schemas.microsoft.com/office/powerpoint/2012/main" userId="Mehr Jal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813E2-7338-9426-99AC-82C753E9BB9D}" v="59" dt="2022-03-10T10:09:51.865"/>
    <p1510:client id="{03F983A8-9054-7471-B590-6D602B470534}" v="2" dt="2022-03-17T03:49:23.684"/>
    <p1510:client id="{1529035B-2EBB-8223-2522-32305AA17A87}" v="2" dt="2023-07-12T05:41:32.918"/>
    <p1510:client id="{176FECF0-294F-1E52-D62A-4107F654ED1D}" v="194" dt="2022-03-10T09:46:05.503"/>
    <p1510:client id="{2AE0EF7D-A92C-9DAA-D41D-B37187287ED7}" v="116" dt="2022-03-11T05:05:28.608"/>
    <p1510:client id="{2B2B4016-895F-0722-2445-D29FCE04AA70}" v="4" dt="2023-07-11T09:00:36.408"/>
    <p1510:client id="{3A33CF13-6140-2360-CDC7-61D219142019}" v="5" dt="2022-03-11T04:53:33.964"/>
    <p1510:client id="{5E98CD59-F978-4628-B1B2-622C03AB5B14}" v="8" dt="2022-03-15T08:01:32.340"/>
    <p1510:client id="{68E18D3C-8CB0-147C-8301-F653804B1C7B}" v="129" dt="2022-03-10T09:58:43.499"/>
    <p1510:client id="{71AF64A1-5C33-7BBC-A345-438CD5486204}" v="5" dt="2022-03-10T07:04:37.514"/>
    <p1510:client id="{930FA179-9548-4BE7-9409-DC60A815B1ED}" v="7" dt="2022-03-10T04:01:51.433"/>
    <p1510:client id="{C3B38C3D-E83F-E173-A1AC-56A08F566204}" v="804" dt="2022-03-10T08:30:57.544"/>
    <p1510:client id="{E2755CDA-D74F-A13D-F42B-55DCD18E0821}" v="1" dt="2022-03-15T06:10:58.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965" autoAdjust="0"/>
  </p:normalViewPr>
  <p:slideViewPr>
    <p:cSldViewPr snapToGrid="0">
      <p:cViewPr varScale="1">
        <p:scale>
          <a:sx n="109" d="100"/>
          <a:sy n="109" d="100"/>
        </p:scale>
        <p:origin x="4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B23D6-B0B6-4A6A-AE12-A64AAAD670FC}"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F93F-5B39-493A-977D-19E0F71A0B0E}" type="slidenum">
              <a:rPr lang="en-US" smtClean="0"/>
              <a:t>‹#›</a:t>
            </a:fld>
            <a:endParaRPr lang="en-US"/>
          </a:p>
        </p:txBody>
      </p:sp>
    </p:spTree>
    <p:extLst>
      <p:ext uri="{BB962C8B-B14F-4D97-AF65-F5344CB8AC3E}">
        <p14:creationId xmlns:p14="http://schemas.microsoft.com/office/powerpoint/2010/main" val="267147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9FF93F-5B39-493A-977D-19E0F71A0B0E}" type="slidenum">
              <a:rPr lang="en-US" smtClean="0"/>
              <a:t>16</a:t>
            </a:fld>
            <a:endParaRPr lang="en-US"/>
          </a:p>
        </p:txBody>
      </p:sp>
    </p:spTree>
    <p:extLst>
      <p:ext uri="{BB962C8B-B14F-4D97-AF65-F5344CB8AC3E}">
        <p14:creationId xmlns:p14="http://schemas.microsoft.com/office/powerpoint/2010/main" val="102652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0C9F-198A-497A-99A4-58FBA9216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9EB2D-0459-453F-BC41-8F3E956F4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FBDF42-C479-45A4-B5B4-15C4F537914A}"/>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5" name="Footer Placeholder 4">
            <a:extLst>
              <a:ext uri="{FF2B5EF4-FFF2-40B4-BE49-F238E27FC236}">
                <a16:creationId xmlns:a16="http://schemas.microsoft.com/office/drawing/2014/main" id="{B30E4D83-B9D9-440C-AC54-C69C8B373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74DA1-475F-41DD-A80A-75F6D0CCB6E0}"/>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57753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994B-D68E-4A14-BECF-6CF0E505D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FFFD86-4BA4-4EB8-836D-19740D4085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EE8FE-A3E1-467D-97B2-1823DEDA7617}"/>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5" name="Footer Placeholder 4">
            <a:extLst>
              <a:ext uri="{FF2B5EF4-FFF2-40B4-BE49-F238E27FC236}">
                <a16:creationId xmlns:a16="http://schemas.microsoft.com/office/drawing/2014/main" id="{B68EEE5A-DBF3-4671-85F8-F6923D4DA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C8900-38FC-4C3C-95CC-60E9C0C3515A}"/>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198666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6DD595-C329-48DA-A114-45A46577EA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2FC5F6-CE13-482E-BED7-2D8CEA20E7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B5894-F96F-44BD-A260-A8954F71BA3D}"/>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5" name="Footer Placeholder 4">
            <a:extLst>
              <a:ext uri="{FF2B5EF4-FFF2-40B4-BE49-F238E27FC236}">
                <a16:creationId xmlns:a16="http://schemas.microsoft.com/office/drawing/2014/main" id="{7A8041E3-F251-462A-B33C-6FE93A5B0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EC929-838D-4690-81D7-2947D06ECBCE}"/>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93766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laceholder 09">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736272" y="1160813"/>
            <a:ext cx="4518688" cy="4536374"/>
          </a:xfrm>
          <a:prstGeom prst="rect">
            <a:avLst/>
          </a:prstGeom>
          <a:pattFill prst="pct5">
            <a:fgClr>
              <a:schemeClr val="bg1"/>
            </a:fgClr>
            <a:bgClr>
              <a:schemeClr val="bg2">
                <a:lumMod val="90000"/>
              </a:schemeClr>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Picture Icon or Drag Your Purpose Photo Here</a:t>
            </a:r>
          </a:p>
        </p:txBody>
      </p:sp>
    </p:spTree>
    <p:extLst>
      <p:ext uri="{BB962C8B-B14F-4D97-AF65-F5344CB8AC3E}">
        <p14:creationId xmlns:p14="http://schemas.microsoft.com/office/powerpoint/2010/main" val="281522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laceholder 10">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92825" y="0"/>
            <a:ext cx="6099175" cy="6858000"/>
          </a:xfrm>
          <a:prstGeom prst="rect">
            <a:avLst/>
          </a:prstGeom>
          <a:pattFill prst="pct5">
            <a:fgClr>
              <a:schemeClr val="bg1"/>
            </a:fgClr>
            <a:bgClr>
              <a:schemeClr val="bg2">
                <a:lumMod val="90000"/>
              </a:schemeClr>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Picture Icon or Drag Your Purpose Photo Here</a:t>
            </a:r>
          </a:p>
        </p:txBody>
      </p:sp>
      <p:sp>
        <p:nvSpPr>
          <p:cNvPr id="5" name="Picture Placeholder 2"/>
          <p:cNvSpPr>
            <a:spLocks noGrp="1"/>
          </p:cNvSpPr>
          <p:nvPr>
            <p:ph type="pic" sz="quarter" idx="11" hasCustomPrompt="1"/>
          </p:nvPr>
        </p:nvSpPr>
        <p:spPr>
          <a:xfrm>
            <a:off x="1959430" y="2361999"/>
            <a:ext cx="2125682" cy="2134002"/>
          </a:xfrm>
          <a:prstGeom prst="rect">
            <a:avLst/>
          </a:prstGeom>
          <a:pattFill prst="pct5">
            <a:fgClr>
              <a:schemeClr val="bg1"/>
            </a:fgClr>
            <a:bgClr>
              <a:schemeClr val="bg2">
                <a:lumMod val="90000"/>
              </a:schemeClr>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Picture Icon or Drag Your Purpose Photo Here</a:t>
            </a:r>
          </a:p>
        </p:txBody>
      </p:sp>
    </p:spTree>
    <p:extLst>
      <p:ext uri="{BB962C8B-B14F-4D97-AF65-F5344CB8AC3E}">
        <p14:creationId xmlns:p14="http://schemas.microsoft.com/office/powerpoint/2010/main" val="19081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laceholder 29">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6667500" y="0"/>
            <a:ext cx="5524500" cy="6858000"/>
          </a:xfrm>
          <a:prstGeom prst="triangle">
            <a:avLst/>
          </a:prstGeom>
          <a:pattFill prst="pct5">
            <a:fgClr>
              <a:schemeClr val="bg1"/>
            </a:fgClr>
            <a:bgClr>
              <a:schemeClr val="bg2">
                <a:lumMod val="90000"/>
              </a:schemeClr>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Picture Icon or Drag Your Purpose Photo Here</a:t>
            </a:r>
          </a:p>
        </p:txBody>
      </p:sp>
      <p:sp>
        <p:nvSpPr>
          <p:cNvPr id="5" name="Picture Placeholder 3"/>
          <p:cNvSpPr>
            <a:spLocks noGrp="1"/>
          </p:cNvSpPr>
          <p:nvPr>
            <p:ph type="pic" sz="quarter" idx="11" hasCustomPrompt="1"/>
          </p:nvPr>
        </p:nvSpPr>
        <p:spPr>
          <a:xfrm>
            <a:off x="6096000" y="0"/>
            <a:ext cx="3225800" cy="4004441"/>
          </a:xfrm>
          <a:prstGeom prst="flowChartMerge">
            <a:avLst/>
          </a:prstGeom>
          <a:pattFill prst="pct5">
            <a:fgClr>
              <a:schemeClr val="bg1"/>
            </a:fgClr>
            <a:bgClr>
              <a:schemeClr val="bg2">
                <a:lumMod val="90000"/>
              </a:schemeClr>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Picture Icon or Drag Your Purpose Photo Here</a:t>
            </a:r>
          </a:p>
        </p:txBody>
      </p:sp>
      <p:sp>
        <p:nvSpPr>
          <p:cNvPr id="7" name="Picture Placeholder 3"/>
          <p:cNvSpPr>
            <a:spLocks noGrp="1"/>
          </p:cNvSpPr>
          <p:nvPr>
            <p:ph type="pic" sz="quarter" idx="12" hasCustomPrompt="1"/>
          </p:nvPr>
        </p:nvSpPr>
        <p:spPr>
          <a:xfrm>
            <a:off x="9537700" y="0"/>
            <a:ext cx="5343274" cy="6633029"/>
          </a:xfrm>
          <a:prstGeom prst="flowChartMerge">
            <a:avLst/>
          </a:prstGeom>
          <a:pattFill prst="pct5">
            <a:fgClr>
              <a:schemeClr val="bg1"/>
            </a:fgClr>
            <a:bgClr>
              <a:schemeClr val="bg2">
                <a:lumMod val="90000"/>
              </a:schemeClr>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Picture Icon or Drag Your Purpose Photo Here</a:t>
            </a:r>
          </a:p>
        </p:txBody>
      </p:sp>
    </p:spTree>
    <p:extLst>
      <p:ext uri="{BB962C8B-B14F-4D97-AF65-F5344CB8AC3E}">
        <p14:creationId xmlns:p14="http://schemas.microsoft.com/office/powerpoint/2010/main" val="69585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8FA3E-608D-4006-81EA-CCB77AB83B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7EAB5-C0A1-46CD-BB35-6771A2AA80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131DD-F3E3-403E-A57B-0FE877A15EE3}"/>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5" name="Footer Placeholder 4">
            <a:extLst>
              <a:ext uri="{FF2B5EF4-FFF2-40B4-BE49-F238E27FC236}">
                <a16:creationId xmlns:a16="http://schemas.microsoft.com/office/drawing/2014/main" id="{A111DB88-63A8-4507-A433-58B73717F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4AABB-DA66-41DF-B9FC-353A6D6BDCB7}"/>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297208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6595-F23D-422A-8057-913654A66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8E58D-2574-4DE3-8F1E-450A675AC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0ACDDB-DA9C-4F1F-AE25-E84C8702D52B}"/>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5" name="Footer Placeholder 4">
            <a:extLst>
              <a:ext uri="{FF2B5EF4-FFF2-40B4-BE49-F238E27FC236}">
                <a16:creationId xmlns:a16="http://schemas.microsoft.com/office/drawing/2014/main" id="{E8A36D2D-0885-432A-9CB1-06409D0B1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E6D0B-8FD5-471E-82E3-49F553CFB98B}"/>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17738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E99D-0738-4BC6-8BAA-AF656CC01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936F9-6A04-4240-B992-F533BA7FA2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618DD7-5566-462C-8CFF-151C584874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9378D5-5798-4236-BCE3-ABBDE0C9F10B}"/>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6" name="Footer Placeholder 5">
            <a:extLst>
              <a:ext uri="{FF2B5EF4-FFF2-40B4-BE49-F238E27FC236}">
                <a16:creationId xmlns:a16="http://schemas.microsoft.com/office/drawing/2014/main" id="{28312DB8-398E-426A-9AC3-7EB5BFC58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E7B65-A85D-4778-B4D7-9268CF335E56}"/>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279259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4D26-8FA1-419D-BA7D-542DDCA668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97477-21BD-4C40-9632-209AE0026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011C62-F8AF-4AC9-A845-A211B0B34E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C16AD1-2042-49D6-A70F-716A4F2EF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2E48E7-8160-452A-879E-B50088CB15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3ECF3-07B6-45E9-9670-B1E33A1FF377}"/>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8" name="Footer Placeholder 7">
            <a:extLst>
              <a:ext uri="{FF2B5EF4-FFF2-40B4-BE49-F238E27FC236}">
                <a16:creationId xmlns:a16="http://schemas.microsoft.com/office/drawing/2014/main" id="{1F09B925-2186-41CB-BA7D-5E5951382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AA285-C755-4781-A8AC-B21BC8E122C6}"/>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320681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9164-ACF4-4282-91E4-A040FB6E9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A781E2-22DA-4201-9852-A8BAED5CDEBA}"/>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4" name="Footer Placeholder 3">
            <a:extLst>
              <a:ext uri="{FF2B5EF4-FFF2-40B4-BE49-F238E27FC236}">
                <a16:creationId xmlns:a16="http://schemas.microsoft.com/office/drawing/2014/main" id="{73A824AA-77CF-4411-B484-03D86D9087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F7D9C-CC4D-4275-A790-75E99E4DE7B4}"/>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318878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F18B3-D50E-4713-8B83-490128765C77}"/>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3" name="Footer Placeholder 2">
            <a:extLst>
              <a:ext uri="{FF2B5EF4-FFF2-40B4-BE49-F238E27FC236}">
                <a16:creationId xmlns:a16="http://schemas.microsoft.com/office/drawing/2014/main" id="{FA85AEA5-970C-481D-8F39-70FE3CC0C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95E281-68DF-471A-B688-98C21B2FFF52}"/>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298451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C937-CDB8-48F2-9411-C1AFB0105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532525-40FD-4269-87E0-63F177036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73AD56-5607-4558-8C4C-19D364CEC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ECA320-11A0-43D3-9315-5C116B9E7BA4}"/>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6" name="Footer Placeholder 5">
            <a:extLst>
              <a:ext uri="{FF2B5EF4-FFF2-40B4-BE49-F238E27FC236}">
                <a16:creationId xmlns:a16="http://schemas.microsoft.com/office/drawing/2014/main" id="{E74185FB-C68D-47D7-BC96-BD4F36DAA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0E027-F83A-4040-84A3-DBDEECA9863E}"/>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309598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0029-D6F9-45FB-8042-4D737BD97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49A173-49CB-4AB5-A25B-0B0411550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15B9EA-B706-44ED-B3FB-51C742FED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F87552-78B9-47E9-923D-475EA4D54E14}"/>
              </a:ext>
            </a:extLst>
          </p:cNvPr>
          <p:cNvSpPr>
            <a:spLocks noGrp="1"/>
          </p:cNvSpPr>
          <p:nvPr>
            <p:ph type="dt" sz="half" idx="10"/>
          </p:nvPr>
        </p:nvSpPr>
        <p:spPr/>
        <p:txBody>
          <a:bodyPr/>
          <a:lstStyle/>
          <a:p>
            <a:fld id="{893D4D96-78CA-4931-B209-230304C9A743}" type="datetimeFigureOut">
              <a:rPr lang="en-US" smtClean="0"/>
              <a:t>7/12/2023</a:t>
            </a:fld>
            <a:endParaRPr lang="en-US"/>
          </a:p>
        </p:txBody>
      </p:sp>
      <p:sp>
        <p:nvSpPr>
          <p:cNvPr id="6" name="Footer Placeholder 5">
            <a:extLst>
              <a:ext uri="{FF2B5EF4-FFF2-40B4-BE49-F238E27FC236}">
                <a16:creationId xmlns:a16="http://schemas.microsoft.com/office/drawing/2014/main" id="{ED495C63-E24E-4444-BD95-91D67FC31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7A4CD-0DCC-4311-8FA4-F7021FCA767E}"/>
              </a:ext>
            </a:extLst>
          </p:cNvPr>
          <p:cNvSpPr>
            <a:spLocks noGrp="1"/>
          </p:cNvSpPr>
          <p:nvPr>
            <p:ph type="sldNum" sz="quarter" idx="12"/>
          </p:nvPr>
        </p:nvSpPr>
        <p:spPr/>
        <p:txBody>
          <a:bodyPr/>
          <a:lstStyle/>
          <a:p>
            <a:fld id="{2A40D28E-C7C0-4465-B2BC-301FE37F2726}" type="slidenum">
              <a:rPr lang="en-US" smtClean="0"/>
              <a:t>‹#›</a:t>
            </a:fld>
            <a:endParaRPr lang="en-US"/>
          </a:p>
        </p:txBody>
      </p:sp>
    </p:spTree>
    <p:extLst>
      <p:ext uri="{BB962C8B-B14F-4D97-AF65-F5344CB8AC3E}">
        <p14:creationId xmlns:p14="http://schemas.microsoft.com/office/powerpoint/2010/main" val="39009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777DB4-621F-4122-BF77-19F5F3610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9167E8-94AC-4D93-A2DD-958949482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3A012-F770-49A4-B53B-14567A2DD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D4D96-78CA-4931-B209-230304C9A743}" type="datetimeFigureOut">
              <a:rPr lang="en-US" smtClean="0"/>
              <a:t>7/12/2023</a:t>
            </a:fld>
            <a:endParaRPr lang="en-US"/>
          </a:p>
        </p:txBody>
      </p:sp>
      <p:sp>
        <p:nvSpPr>
          <p:cNvPr id="5" name="Footer Placeholder 4">
            <a:extLst>
              <a:ext uri="{FF2B5EF4-FFF2-40B4-BE49-F238E27FC236}">
                <a16:creationId xmlns:a16="http://schemas.microsoft.com/office/drawing/2014/main" id="{3A87E0E5-4B9B-4B5D-8392-004C5A129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AAFEB-5F2B-41F8-BB8E-872116020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0D28E-C7C0-4465-B2BC-301FE37F2726}" type="slidenum">
              <a:rPr lang="en-US" smtClean="0"/>
              <a:t>‹#›</a:t>
            </a:fld>
            <a:endParaRPr lang="en-US"/>
          </a:p>
        </p:txBody>
      </p:sp>
    </p:spTree>
    <p:extLst>
      <p:ext uri="{BB962C8B-B14F-4D97-AF65-F5344CB8AC3E}">
        <p14:creationId xmlns:p14="http://schemas.microsoft.com/office/powerpoint/2010/main" val="2056905638"/>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7" r:id="rId12"/>
    <p:sldLayoutId id="2147484068" r:id="rId13"/>
    <p:sldLayoutId id="21474840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facebook.com/ITCompany.services/" TargetMode="External"/><Relationship Id="rId7" Type="http://schemas.openxmlformats.org/officeDocument/2006/relationships/hyperlink" Target="https://twitter.com/ITCompany_Co" TargetMode="External"/><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s://www.instagram.com/itcompany.services/" TargetMode="External"/><Relationship Id="rId4" Type="http://schemas.openxmlformats.org/officeDocument/2006/relationships/image" Target="../media/image32.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facebook.com/ITCompany.services/" TargetMode="External"/><Relationship Id="rId7" Type="http://schemas.openxmlformats.org/officeDocument/2006/relationships/hyperlink" Target="https://twitter.com/ITCompany_Co" TargetMode="External"/><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hyperlink" Target="https://www.instagram.com/itcompany.services/" TargetMode="External"/><Relationship Id="rId4" Type="http://schemas.openxmlformats.org/officeDocument/2006/relationships/image" Target="../media/image32.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itcompany.ca/contact-us.html" TargetMode="External"/><Relationship Id="rId18" Type="http://schemas.openxmlformats.org/officeDocument/2006/relationships/image" Target="../media/image42.png"/><Relationship Id="rId26" Type="http://schemas.openxmlformats.org/officeDocument/2006/relationships/image" Target="../media/image46.png"/><Relationship Id="rId3" Type="http://schemas.openxmlformats.org/officeDocument/2006/relationships/hyperlink" Target="https://www.facebook.com/ITCompany.services/" TargetMode="External"/><Relationship Id="rId21" Type="http://schemas.openxmlformats.org/officeDocument/2006/relationships/hyperlink" Target="https://itcompany.net.nz/contact-us.html" TargetMode="External"/><Relationship Id="rId7" Type="http://schemas.openxmlformats.org/officeDocument/2006/relationships/hyperlink" Target="https://twitter.com/ITCompany_Co" TargetMode="External"/><Relationship Id="rId12" Type="http://schemas.openxmlformats.org/officeDocument/2006/relationships/image" Target="../media/image39.png"/><Relationship Id="rId17" Type="http://schemas.openxmlformats.org/officeDocument/2006/relationships/hyperlink" Target="https://itcompany.co.in/contact-us.html" TargetMode="External"/><Relationship Id="rId25" Type="http://schemas.openxmlformats.org/officeDocument/2006/relationships/hyperlink" Target="https://itcompany.sg/contact-us.html" TargetMode="External"/><Relationship Id="rId33" Type="http://schemas.openxmlformats.org/officeDocument/2006/relationships/image" Target="../media/image50.png"/><Relationship Id="rId2" Type="http://schemas.openxmlformats.org/officeDocument/2006/relationships/image" Target="../media/image36.jpeg"/><Relationship Id="rId16" Type="http://schemas.openxmlformats.org/officeDocument/2006/relationships/image" Target="../media/image41.png"/><Relationship Id="rId20" Type="http://schemas.openxmlformats.org/officeDocument/2006/relationships/image" Target="../media/image43.png"/><Relationship Id="rId29"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hyperlink" Target="https://it.com.fj/contact-us.html" TargetMode="External"/><Relationship Id="rId24" Type="http://schemas.openxmlformats.org/officeDocument/2006/relationships/image" Target="../media/image45.png"/><Relationship Id="rId32" Type="http://schemas.openxmlformats.org/officeDocument/2006/relationships/hyperlink" Target="https://itcompany.us/contact-us.html" TargetMode="External"/><Relationship Id="rId5" Type="http://schemas.openxmlformats.org/officeDocument/2006/relationships/hyperlink" Target="https://www.instagram.com/itcompany.services/" TargetMode="External"/><Relationship Id="rId15" Type="http://schemas.openxmlformats.org/officeDocument/2006/relationships/hyperlink" Target="https://itcompany.com.au/contact-us.html" TargetMode="External"/><Relationship Id="rId23" Type="http://schemas.openxmlformats.org/officeDocument/2006/relationships/hyperlink" Target="https://itcompany.com.pk/contact-us.html" TargetMode="External"/><Relationship Id="rId28" Type="http://schemas.openxmlformats.org/officeDocument/2006/relationships/hyperlink" Target="https://itcompany.ae/contact-us.html" TargetMode="External"/><Relationship Id="rId10" Type="http://schemas.openxmlformats.org/officeDocument/2006/relationships/image" Target="../media/image38.png"/><Relationship Id="rId19" Type="http://schemas.openxmlformats.org/officeDocument/2006/relationships/hyperlink" Target="https://itcompany.my/contact-us.html" TargetMode="External"/><Relationship Id="rId31" Type="http://schemas.openxmlformats.org/officeDocument/2006/relationships/image" Target="../media/image49.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0.png"/><Relationship Id="rId22" Type="http://schemas.openxmlformats.org/officeDocument/2006/relationships/image" Target="../media/image44.png"/><Relationship Id="rId27" Type="http://schemas.openxmlformats.org/officeDocument/2006/relationships/image" Target="../media/image47.png"/><Relationship Id="rId30" Type="http://schemas.openxmlformats.org/officeDocument/2006/relationships/hyperlink" Target="https://itcompany-uk.co.uk/contact-us.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Info@itcompany.services" TargetMode="External"/><Relationship Id="rId7" Type="http://schemas.openxmlformats.org/officeDocument/2006/relationships/hyperlink" Target="https://www.instagram.com/itcompany.services/" TargetMode="External"/><Relationship Id="rId12" Type="http://schemas.openxmlformats.org/officeDocument/2006/relationships/image" Target="../media/image12.png"/><Relationship Id="rId2" Type="http://schemas.openxmlformats.org/officeDocument/2006/relationships/hyperlink" Target="mailto:support@itcompany.services" TargetMode="Externa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51.png"/><Relationship Id="rId5" Type="http://schemas.openxmlformats.org/officeDocument/2006/relationships/hyperlink" Target="https://www.facebook.com/ITCompany.services/" TargetMode="External"/><Relationship Id="rId10" Type="http://schemas.openxmlformats.org/officeDocument/2006/relationships/image" Target="../media/image34.png"/><Relationship Id="rId4" Type="http://schemas.openxmlformats.org/officeDocument/2006/relationships/hyperlink" Target="mailto:sales@itcompany.services" TargetMode="External"/><Relationship Id="rId9" Type="http://schemas.openxmlformats.org/officeDocument/2006/relationships/hyperlink" Target="https://twitter.com/ITCompany_C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city&#10;&#10;Description generated with high confidence">
            <a:extLst>
              <a:ext uri="{FF2B5EF4-FFF2-40B4-BE49-F238E27FC236}">
                <a16:creationId xmlns:a16="http://schemas.microsoft.com/office/drawing/2014/main" id="{B6B3F31D-C4B4-4EF1-A50D-C0490AC24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1020"/>
            <a:ext cx="12192000" cy="6858000"/>
          </a:xfrm>
          <a:prstGeom prst="rect">
            <a:avLst/>
          </a:prstGeom>
        </p:spPr>
      </p:pic>
      <p:sp>
        <p:nvSpPr>
          <p:cNvPr id="6" name="Oval 5">
            <a:extLst>
              <a:ext uri="{FF2B5EF4-FFF2-40B4-BE49-F238E27FC236}">
                <a16:creationId xmlns:a16="http://schemas.microsoft.com/office/drawing/2014/main" id="{C2985D6D-E7A4-4F9B-96E6-03097A1FF92C}"/>
              </a:ext>
            </a:extLst>
          </p:cNvPr>
          <p:cNvSpPr/>
          <p:nvPr/>
        </p:nvSpPr>
        <p:spPr>
          <a:xfrm>
            <a:off x="3482829" y="815829"/>
            <a:ext cx="5226341" cy="5226341"/>
          </a:xfrm>
          <a:prstGeom prst="ellipse">
            <a:avLst/>
          </a:prstGeom>
          <a:solidFill>
            <a:schemeClr val="bg1"/>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object&#10;&#10;Description generated with very high confidence">
            <a:extLst>
              <a:ext uri="{FF2B5EF4-FFF2-40B4-BE49-F238E27FC236}">
                <a16:creationId xmlns:a16="http://schemas.microsoft.com/office/drawing/2014/main" id="{D5798755-E861-4D97-901F-AC57AC3C65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298" y="2659309"/>
            <a:ext cx="4005401" cy="1225533"/>
          </a:xfrm>
          <a:prstGeom prst="rect">
            <a:avLst/>
          </a:prstGeom>
        </p:spPr>
      </p:pic>
    </p:spTree>
    <p:extLst>
      <p:ext uri="{BB962C8B-B14F-4D97-AF65-F5344CB8AC3E}">
        <p14:creationId xmlns:p14="http://schemas.microsoft.com/office/powerpoint/2010/main" val="278882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1C017D2-7599-40A3-A6F7-6DB3A6373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6" name="Rectangle 25"/>
          <p:cNvSpPr/>
          <p:nvPr/>
        </p:nvSpPr>
        <p:spPr>
          <a:xfrm>
            <a:off x="-1" y="-1"/>
            <a:ext cx="12191997" cy="685800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3884545-76E5-47E4-9B58-277B6390B61A}"/>
              </a:ext>
            </a:extLst>
          </p:cNvPr>
          <p:cNvSpPr txBox="1"/>
          <p:nvPr/>
        </p:nvSpPr>
        <p:spPr>
          <a:xfrm>
            <a:off x="395788" y="610115"/>
            <a:ext cx="5519460" cy="830997"/>
          </a:xfrm>
          <a:prstGeom prst="rect">
            <a:avLst/>
          </a:prstGeom>
          <a:noFill/>
        </p:spPr>
        <p:txBody>
          <a:bodyPr wrap="none" rtlCol="0">
            <a:spAutoFit/>
          </a:bodyPr>
          <a:lstStyle/>
          <a:p>
            <a:r>
              <a:rPr lang="en-US" sz="480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DESIGN SERVICES</a:t>
            </a:r>
            <a:endParaRPr lang="en-US" sz="4800">
              <a:solidFill>
                <a:srgbClr val="92D050"/>
              </a:solidFill>
            </a:endParaRPr>
          </a:p>
        </p:txBody>
      </p:sp>
      <p:sp>
        <p:nvSpPr>
          <p:cNvPr id="58" name="TextBox 57">
            <a:extLst>
              <a:ext uri="{FF2B5EF4-FFF2-40B4-BE49-F238E27FC236}">
                <a16:creationId xmlns:a16="http://schemas.microsoft.com/office/drawing/2014/main" id="{28FDBF36-5811-4BA8-A7C6-6182FDC11E04}"/>
              </a:ext>
            </a:extLst>
          </p:cNvPr>
          <p:cNvSpPr txBox="1"/>
          <p:nvPr/>
        </p:nvSpPr>
        <p:spPr>
          <a:xfrm>
            <a:off x="468359" y="2010823"/>
            <a:ext cx="3902400" cy="4154984"/>
          </a:xfrm>
          <a:prstGeom prst="rect">
            <a:avLst/>
          </a:prstGeom>
          <a:noFill/>
        </p:spPr>
        <p:txBody>
          <a:bodyPr wrap="square" lIns="91440" tIns="45720" rIns="91440" bIns="45720" rtlCol="0" anchor="t">
            <a:spAutoFit/>
          </a:bodyPr>
          <a:lstStyle/>
          <a:p>
            <a:pPr fontAlgn="base"/>
            <a:r>
              <a:rPr lang="en-US" b="1">
                <a:latin typeface="Open Sans" panose="020B0606030504020204" pitchFamily="34" charset="0"/>
                <a:ea typeface="Open Sans" panose="020B0606030504020204" pitchFamily="34" charset="0"/>
                <a:cs typeface="Open Sans" panose="020B0606030504020204" pitchFamily="34" charset="0"/>
              </a:rPr>
              <a:t>BUSINESS CONCEPT</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Benefit from the best business model</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Foster innovation with proven methodology​</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Impressive Website and Mobile Friendly design​</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Powerful &amp; Easy website Building</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Virtualization and Dynamic solution​</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Customized websites according to the </a:t>
            </a:r>
            <a:br>
              <a:rPr lang="en-US" sz="1400">
                <a:solidFill>
                  <a:schemeClr val="bg2">
                    <a:lumMod val="10000"/>
                  </a:schemeClr>
                </a:solidFill>
                <a:latin typeface="Open Sans"/>
                <a:ea typeface="Open Sans"/>
                <a:cs typeface="Open Sans"/>
              </a:rPr>
            </a:br>
            <a:r>
              <a:rPr lang="en-US" sz="1400">
                <a:solidFill>
                  <a:schemeClr val="bg2">
                    <a:lumMod val="10000"/>
                  </a:schemeClr>
                </a:solidFill>
                <a:latin typeface="Open Sans"/>
                <a:ea typeface="Open Sans"/>
                <a:cs typeface="Open Sans"/>
              </a:rPr>
              <a:t>requirements of our clients​</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User Friendly​</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Cost effective</a:t>
            </a:r>
          </a:p>
          <a:p>
            <a:pPr fontAlgn="base"/>
            <a:endParaRPr lang="en-US">
              <a:latin typeface="Open Sans" panose="020B0606030504020204" pitchFamily="34" charset="0"/>
              <a:ea typeface="Open Sans" panose="020B0606030504020204" pitchFamily="34" charset="0"/>
              <a:cs typeface="Open Sans" panose="020B0606030504020204" pitchFamily="34" charset="0"/>
            </a:endParaRPr>
          </a:p>
          <a:p>
            <a:pPr fontAlgn="base"/>
            <a:r>
              <a:rPr lang="sv-SE" b="1">
                <a:latin typeface="Open Sans" panose="020B0606030504020204" pitchFamily="34" charset="0"/>
                <a:ea typeface="Open Sans" panose="020B0606030504020204" pitchFamily="34" charset="0"/>
                <a:cs typeface="Open Sans" panose="020B0606030504020204" pitchFamily="34" charset="0"/>
              </a:rPr>
              <a:t>CUSTOMER GROUPS</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Font typeface="Wingdings" panose="05000000000000000000" pitchFamily="2" charset="2"/>
              <a:buChar char="Ø"/>
            </a:pPr>
            <a:r>
              <a:rPr lang="sv-SE" sz="1400">
                <a:solidFill>
                  <a:schemeClr val="bg2">
                    <a:lumMod val="10000"/>
                  </a:schemeClr>
                </a:solidFill>
                <a:latin typeface="Open Sans"/>
                <a:ea typeface="Open Sans"/>
                <a:cs typeface="Open Sans"/>
              </a:rPr>
              <a:t>From small business to big organisations-</a:t>
            </a:r>
          </a:p>
          <a:p>
            <a:pPr marL="285750" indent="-285750" fontAlgn="base">
              <a:buFont typeface="Wingdings" panose="05000000000000000000" pitchFamily="2" charset="2"/>
              <a:buChar char="Ø"/>
            </a:pPr>
            <a:r>
              <a:rPr lang="sv-SE" sz="1400">
                <a:solidFill>
                  <a:schemeClr val="bg2">
                    <a:lumMod val="10000"/>
                  </a:schemeClr>
                </a:solidFill>
                <a:latin typeface="Open Sans"/>
                <a:ea typeface="Open Sans"/>
                <a:cs typeface="Open Sans"/>
              </a:rPr>
              <a:t>      We serve</a:t>
            </a:r>
            <a:r>
              <a:rPr lang="en-US" sz="1400">
                <a:solidFill>
                  <a:schemeClr val="bg2">
                    <a:lumMod val="10000"/>
                  </a:schemeClr>
                </a:solidFill>
                <a:latin typeface="Open Sans"/>
                <a:ea typeface="Open Sans"/>
                <a:cs typeface="Open Sans"/>
              </a:rPr>
              <a:t>​</a:t>
            </a:r>
          </a:p>
          <a:p>
            <a:pPr marL="285750" indent="-285750" fontAlgn="base">
              <a:buFont typeface="Wingdings" panose="05000000000000000000" pitchFamily="2" charset="2"/>
              <a:buChar char="Ø"/>
            </a:pPr>
            <a:r>
              <a:rPr lang="sv-SE" sz="1400">
                <a:solidFill>
                  <a:schemeClr val="bg2">
                    <a:lumMod val="10000"/>
                  </a:schemeClr>
                </a:solidFill>
                <a:latin typeface="Open Sans"/>
                <a:ea typeface="Open Sans"/>
                <a:cs typeface="Open Sans"/>
              </a:rPr>
              <a:t>Educational Institutes</a:t>
            </a:r>
            <a:r>
              <a:rPr lang="en-US" sz="1400">
                <a:solidFill>
                  <a:schemeClr val="bg2">
                    <a:lumMod val="10000"/>
                  </a:schemeClr>
                </a:solidFill>
                <a:latin typeface="Open Sans"/>
                <a:ea typeface="Open Sans"/>
                <a:cs typeface="Open Sans"/>
              </a:rPr>
              <a:t>​</a:t>
            </a:r>
          </a:p>
          <a:p>
            <a:pPr marL="285750" indent="-285750" fontAlgn="base">
              <a:buFont typeface="Wingdings" panose="05000000000000000000" pitchFamily="2" charset="2"/>
              <a:buChar char="Ø"/>
            </a:pPr>
            <a:r>
              <a:rPr lang="sv-SE" sz="1400">
                <a:solidFill>
                  <a:schemeClr val="bg2">
                    <a:lumMod val="10000"/>
                  </a:schemeClr>
                </a:solidFill>
                <a:latin typeface="Open Sans"/>
                <a:ea typeface="Open Sans"/>
                <a:cs typeface="Open Sans"/>
              </a:rPr>
              <a:t>Government</a:t>
            </a:r>
          </a:p>
        </p:txBody>
      </p:sp>
      <p:grpSp>
        <p:nvGrpSpPr>
          <p:cNvPr id="45" name="Group 44"/>
          <p:cNvGrpSpPr/>
          <p:nvPr/>
        </p:nvGrpSpPr>
        <p:grpSpPr>
          <a:xfrm>
            <a:off x="4477550" y="988988"/>
            <a:ext cx="7367336" cy="5413070"/>
            <a:chOff x="4632678" y="136304"/>
            <a:chExt cx="7367336" cy="5413070"/>
          </a:xfrm>
        </p:grpSpPr>
        <p:grpSp>
          <p:nvGrpSpPr>
            <p:cNvPr id="46" name="Group 45"/>
            <p:cNvGrpSpPr/>
            <p:nvPr/>
          </p:nvGrpSpPr>
          <p:grpSpPr>
            <a:xfrm>
              <a:off x="4701428" y="136304"/>
              <a:ext cx="7298586" cy="5413070"/>
              <a:chOff x="4701428" y="136304"/>
              <a:chExt cx="7298586" cy="5413070"/>
            </a:xfrm>
          </p:grpSpPr>
          <p:sp>
            <p:nvSpPr>
              <p:cNvPr id="50" name="Hexagon 49">
                <a:extLst>
                  <a:ext uri="{FF2B5EF4-FFF2-40B4-BE49-F238E27FC236}">
                    <a16:creationId xmlns:a16="http://schemas.microsoft.com/office/drawing/2014/main" id="{1C109685-7753-4126-A505-7B0377015989}"/>
                  </a:ext>
                </a:extLst>
              </p:cNvPr>
              <p:cNvSpPr/>
              <p:nvPr/>
            </p:nvSpPr>
            <p:spPr>
              <a:xfrm rot="5400000">
                <a:off x="5474723" y="279850"/>
                <a:ext cx="2081417" cy="1794325"/>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WEBSITE DESIGING</a:t>
                </a:r>
              </a:p>
            </p:txBody>
          </p:sp>
          <p:sp>
            <p:nvSpPr>
              <p:cNvPr id="51" name="Hexagon 50">
                <a:extLst>
                  <a:ext uri="{FF2B5EF4-FFF2-40B4-BE49-F238E27FC236}">
                    <a16:creationId xmlns:a16="http://schemas.microsoft.com/office/drawing/2014/main" id="{EB723593-6E54-4B98-A8CE-BBF876EC07E2}"/>
                  </a:ext>
                </a:extLst>
              </p:cNvPr>
              <p:cNvSpPr/>
              <p:nvPr/>
            </p:nvSpPr>
            <p:spPr>
              <a:xfrm rot="5400000">
                <a:off x="7308406" y="280035"/>
                <a:ext cx="2081417" cy="1794325"/>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WEBSITE BUILDER</a:t>
                </a:r>
              </a:p>
            </p:txBody>
          </p:sp>
          <p:sp>
            <p:nvSpPr>
              <p:cNvPr id="52" name="Hexagon 51">
                <a:extLst>
                  <a:ext uri="{FF2B5EF4-FFF2-40B4-BE49-F238E27FC236}">
                    <a16:creationId xmlns:a16="http://schemas.microsoft.com/office/drawing/2014/main" id="{0EBA8F5C-BAC3-4D31-87F8-7FFBE225A583}"/>
                  </a:ext>
                </a:extLst>
              </p:cNvPr>
              <p:cNvSpPr/>
              <p:nvPr/>
            </p:nvSpPr>
            <p:spPr>
              <a:xfrm rot="5400000">
                <a:off x="9150790" y="279850"/>
                <a:ext cx="2081417" cy="1794325"/>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LOGO DESIGN</a:t>
                </a:r>
              </a:p>
            </p:txBody>
          </p:sp>
          <p:sp>
            <p:nvSpPr>
              <p:cNvPr id="53" name="Hexagon 52">
                <a:extLst>
                  <a:ext uri="{FF2B5EF4-FFF2-40B4-BE49-F238E27FC236}">
                    <a16:creationId xmlns:a16="http://schemas.microsoft.com/office/drawing/2014/main" id="{5F750CB7-191B-4588-931D-2209677EC3B0}"/>
                  </a:ext>
                </a:extLst>
              </p:cNvPr>
              <p:cNvSpPr/>
              <p:nvPr/>
            </p:nvSpPr>
            <p:spPr>
              <a:xfrm rot="5400000">
                <a:off x="9147890" y="3611503"/>
                <a:ext cx="2081417" cy="1794325"/>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54" name="Hexagon 53">
                <a:extLst>
                  <a:ext uri="{FF2B5EF4-FFF2-40B4-BE49-F238E27FC236}">
                    <a16:creationId xmlns:a16="http://schemas.microsoft.com/office/drawing/2014/main" id="{0A4A1FE5-48D9-4042-AA50-491D0944B3C1}"/>
                  </a:ext>
                </a:extLst>
              </p:cNvPr>
              <p:cNvSpPr/>
              <p:nvPr/>
            </p:nvSpPr>
            <p:spPr>
              <a:xfrm rot="5400000">
                <a:off x="6391565" y="1941576"/>
                <a:ext cx="2081417" cy="1794325"/>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ONLINE STORE</a:t>
                </a:r>
              </a:p>
            </p:txBody>
          </p:sp>
          <p:sp>
            <p:nvSpPr>
              <p:cNvPr id="55" name="Hexagon 54">
                <a:extLst>
                  <a:ext uri="{FF2B5EF4-FFF2-40B4-BE49-F238E27FC236}">
                    <a16:creationId xmlns:a16="http://schemas.microsoft.com/office/drawing/2014/main" id="{4BCA97FF-BF86-4BAD-A8B7-134220B74DB4}"/>
                  </a:ext>
                </a:extLst>
              </p:cNvPr>
              <p:cNvSpPr/>
              <p:nvPr/>
            </p:nvSpPr>
            <p:spPr>
              <a:xfrm rot="5400000">
                <a:off x="8228148" y="1941575"/>
                <a:ext cx="2081417" cy="1794325"/>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56" name="Hexagon 55">
                <a:extLst>
                  <a:ext uri="{FF2B5EF4-FFF2-40B4-BE49-F238E27FC236}">
                    <a16:creationId xmlns:a16="http://schemas.microsoft.com/office/drawing/2014/main" id="{02DC4F5D-1B46-4829-8652-274E96896878}"/>
                  </a:ext>
                </a:extLst>
              </p:cNvPr>
              <p:cNvSpPr/>
              <p:nvPr/>
            </p:nvSpPr>
            <p:spPr>
              <a:xfrm rot="5400000">
                <a:off x="10062143" y="1941574"/>
                <a:ext cx="2081417" cy="179432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EBAY STORE</a:t>
                </a:r>
              </a:p>
            </p:txBody>
          </p:sp>
          <p:sp>
            <p:nvSpPr>
              <p:cNvPr id="57" name="Hexagon 56">
                <a:extLst>
                  <a:ext uri="{FF2B5EF4-FFF2-40B4-BE49-F238E27FC236}">
                    <a16:creationId xmlns:a16="http://schemas.microsoft.com/office/drawing/2014/main" id="{AA9CADDF-33E0-4CFC-8C2B-1C3A0B525D3B}"/>
                  </a:ext>
                </a:extLst>
              </p:cNvPr>
              <p:cNvSpPr/>
              <p:nvPr/>
            </p:nvSpPr>
            <p:spPr>
              <a:xfrm rot="5400000">
                <a:off x="4557882" y="1941575"/>
                <a:ext cx="2081417" cy="1794325"/>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TextBox 46">
              <a:extLst>
                <a:ext uri="{FF2B5EF4-FFF2-40B4-BE49-F238E27FC236}">
                  <a16:creationId xmlns:a16="http://schemas.microsoft.com/office/drawing/2014/main" id="{CAC27456-20B5-4B70-BE5F-1F95F47540A2}"/>
                </a:ext>
              </a:extLst>
            </p:cNvPr>
            <p:cNvSpPr txBox="1"/>
            <p:nvPr/>
          </p:nvSpPr>
          <p:spPr>
            <a:xfrm>
              <a:off x="4632678" y="2452427"/>
              <a:ext cx="1899879"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WEB</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MAINTENANCE</a:t>
              </a:r>
            </a:p>
          </p:txBody>
        </p:sp>
        <p:sp>
          <p:nvSpPr>
            <p:cNvPr id="48" name="TextBox 47">
              <a:extLst>
                <a:ext uri="{FF2B5EF4-FFF2-40B4-BE49-F238E27FC236}">
                  <a16:creationId xmlns:a16="http://schemas.microsoft.com/office/drawing/2014/main" id="{02F79711-D610-4EB9-BD4B-8F3BCF2D058E}"/>
                </a:ext>
              </a:extLst>
            </p:cNvPr>
            <p:cNvSpPr txBox="1"/>
            <p:nvPr/>
          </p:nvSpPr>
          <p:spPr>
            <a:xfrm>
              <a:off x="8343394" y="2381174"/>
              <a:ext cx="1868012" cy="923330"/>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CONTENT</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MANAGEMENT</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SYSTEM</a:t>
              </a:r>
            </a:p>
          </p:txBody>
        </p:sp>
        <p:sp>
          <p:nvSpPr>
            <p:cNvPr id="49" name="TextBox 48">
              <a:extLst>
                <a:ext uri="{FF2B5EF4-FFF2-40B4-BE49-F238E27FC236}">
                  <a16:creationId xmlns:a16="http://schemas.microsoft.com/office/drawing/2014/main" id="{6EFB93A6-E44E-4FA0-8764-985B14E48F1C}"/>
                </a:ext>
              </a:extLst>
            </p:cNvPr>
            <p:cNvSpPr txBox="1"/>
            <p:nvPr/>
          </p:nvSpPr>
          <p:spPr>
            <a:xfrm>
              <a:off x="9524533" y="4042713"/>
              <a:ext cx="1454437" cy="923330"/>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Corporate </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Video </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Production</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grpSp>
      <p:pic>
        <p:nvPicPr>
          <p:cNvPr id="24" name="Picture 23"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sp>
        <p:nvSpPr>
          <p:cNvPr id="59" name="TextBox 58">
            <a:extLst>
              <a:ext uri="{FF2B5EF4-FFF2-40B4-BE49-F238E27FC236}">
                <a16:creationId xmlns:a16="http://schemas.microsoft.com/office/drawing/2014/main" id="{ACC08E5B-8858-4DFA-9B79-BEA50C7E31ED}"/>
              </a:ext>
            </a:extLst>
          </p:cNvPr>
          <p:cNvSpPr txBox="1"/>
          <p:nvPr/>
        </p:nvSpPr>
        <p:spPr>
          <a:xfrm>
            <a:off x="4527558" y="4791240"/>
            <a:ext cx="3861826" cy="1661993"/>
          </a:xfrm>
          <a:prstGeom prst="rect">
            <a:avLst/>
          </a:prstGeom>
          <a:noFill/>
        </p:spPr>
        <p:txBody>
          <a:bodyPr wrap="none" lIns="91440" tIns="45720" rIns="91440" bIns="45720" rtlCol="0" anchor="t">
            <a:spAutoFit/>
          </a:bodyPr>
          <a:lstStyle/>
          <a:p>
            <a:pPr fontAlgn="base"/>
            <a:r>
              <a:rPr lang="en-US" b="1">
                <a:latin typeface="Open Sans" panose="020B0606030504020204" pitchFamily="34" charset="0"/>
                <a:ea typeface="Open Sans" panose="020B0606030504020204" pitchFamily="34" charset="0"/>
                <a:cs typeface="Open Sans" panose="020B0606030504020204" pitchFamily="34" charset="0"/>
              </a:rPr>
              <a:t>KEY SUCCESS FACTORS​</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Supreme quality products and services​</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Competitive Prices</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Highly experienced Teams and technical </a:t>
            </a:r>
            <a:br>
              <a:rPr lang="en-US" sz="1400">
                <a:solidFill>
                  <a:schemeClr val="bg2">
                    <a:lumMod val="10000"/>
                  </a:schemeClr>
                </a:solidFill>
                <a:latin typeface="Open Sans"/>
                <a:ea typeface="Open Sans"/>
                <a:cs typeface="Open Sans"/>
              </a:rPr>
            </a:br>
            <a:r>
              <a:rPr lang="en-US" sz="1400">
                <a:solidFill>
                  <a:schemeClr val="bg2">
                    <a:lumMod val="10000"/>
                  </a:schemeClr>
                </a:solidFill>
                <a:latin typeface="Open Sans"/>
                <a:ea typeface="Open Sans"/>
                <a:cs typeface="Open Sans"/>
              </a:rPr>
              <a:t>experts available 24/7​</a:t>
            </a:r>
          </a:p>
          <a:p>
            <a:pPr marL="285750" indent="-285750" fontAlgn="base">
              <a:buFont typeface="Wingdings" panose="05000000000000000000" pitchFamily="2" charset="2"/>
              <a:buChar char="Ø"/>
            </a:pPr>
            <a:r>
              <a:rPr lang="en-US" sz="1400">
                <a:solidFill>
                  <a:schemeClr val="bg2">
                    <a:lumMod val="10000"/>
                  </a:schemeClr>
                </a:solidFill>
                <a:latin typeface="Open Sans"/>
                <a:ea typeface="Open Sans"/>
                <a:cs typeface="Open Sans"/>
              </a:rPr>
              <a:t>High growth rate and opportunities for  </a:t>
            </a:r>
            <a:br>
              <a:rPr lang="en-US" sz="1400">
                <a:solidFill>
                  <a:schemeClr val="bg2">
                    <a:lumMod val="10000"/>
                  </a:schemeClr>
                </a:solidFill>
                <a:latin typeface="Open Sans"/>
                <a:ea typeface="Open Sans"/>
                <a:cs typeface="Open Sans"/>
              </a:rPr>
            </a:br>
            <a:r>
              <a:rPr lang="en-US" sz="1400">
                <a:solidFill>
                  <a:schemeClr val="bg2">
                    <a:lumMod val="10000"/>
                  </a:schemeClr>
                </a:solidFill>
                <a:latin typeface="Open Sans"/>
                <a:ea typeface="Open Sans"/>
                <a:cs typeface="Open Sans"/>
              </a:rPr>
              <a:t>Business growth​</a:t>
            </a:r>
          </a:p>
        </p:txBody>
      </p:sp>
      <p:sp>
        <p:nvSpPr>
          <p:cNvPr id="60" name="TextBox 59">
            <a:extLst>
              <a:ext uri="{FF2B5EF4-FFF2-40B4-BE49-F238E27FC236}">
                <a16:creationId xmlns:a16="http://schemas.microsoft.com/office/drawing/2014/main" id="{CE1B5069-7599-4296-B65D-0D7CED6AEF34}"/>
              </a:ext>
            </a:extLst>
          </p:cNvPr>
          <p:cNvSpPr txBox="1"/>
          <p:nvPr/>
        </p:nvSpPr>
        <p:spPr>
          <a:xfrm>
            <a:off x="377464" y="291359"/>
            <a:ext cx="5442516" cy="584775"/>
          </a:xfrm>
          <a:prstGeom prst="rect">
            <a:avLst/>
          </a:prstGeom>
          <a:noFill/>
        </p:spPr>
        <p:txBody>
          <a:bodyPr wrap="none" rtlCol="0">
            <a:spAutoFit/>
          </a:bodyPr>
          <a:lstStyle/>
          <a:p>
            <a:r>
              <a:rPr lang="en-US" sz="3200">
                <a:latin typeface="Open Sans Extrabold" panose="020B0906030804020204" pitchFamily="34" charset="0"/>
                <a:ea typeface="Open Sans Extrabold" panose="020B0906030804020204" pitchFamily="34" charset="0"/>
                <a:cs typeface="Open Sans Extrabold" panose="020B0906030804020204" pitchFamily="34" charset="0"/>
              </a:rPr>
              <a:t>WEBSITES PROFESSIONAL</a:t>
            </a:r>
          </a:p>
        </p:txBody>
      </p:sp>
      <p:grpSp>
        <p:nvGrpSpPr>
          <p:cNvPr id="28" name="Group 27"/>
          <p:cNvGrpSpPr/>
          <p:nvPr/>
        </p:nvGrpSpPr>
        <p:grpSpPr>
          <a:xfrm>
            <a:off x="518914" y="1461248"/>
            <a:ext cx="3469338" cy="240928"/>
            <a:chOff x="4541759" y="3703069"/>
            <a:chExt cx="3442430" cy="240928"/>
          </a:xfrm>
        </p:grpSpPr>
        <p:sp>
          <p:nvSpPr>
            <p:cNvPr id="34" name="Rectangle 33">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5" name="Rectangle 34">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6" name="Rectangle 35">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7" name="Rectangle 36">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331712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1C017D2-7599-40A3-A6F7-6DB3A6373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6" name="Rectangle 25"/>
          <p:cNvSpPr/>
          <p:nvPr/>
        </p:nvSpPr>
        <p:spPr>
          <a:xfrm>
            <a:off x="-1" y="-1"/>
            <a:ext cx="12191997" cy="685800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554573" y="987513"/>
            <a:ext cx="7298586" cy="5413070"/>
            <a:chOff x="4701428" y="136304"/>
            <a:chExt cx="7298586" cy="5413070"/>
          </a:xfrm>
        </p:grpSpPr>
        <p:grpSp>
          <p:nvGrpSpPr>
            <p:cNvPr id="34" name="Group 33"/>
            <p:cNvGrpSpPr/>
            <p:nvPr/>
          </p:nvGrpSpPr>
          <p:grpSpPr>
            <a:xfrm>
              <a:off x="4701428" y="136304"/>
              <a:ext cx="7298586" cy="5413070"/>
              <a:chOff x="4701428" y="136304"/>
              <a:chExt cx="7298586" cy="5413070"/>
            </a:xfrm>
          </p:grpSpPr>
          <p:sp>
            <p:nvSpPr>
              <p:cNvPr id="37" name="Hexagon 36">
                <a:extLst>
                  <a:ext uri="{FF2B5EF4-FFF2-40B4-BE49-F238E27FC236}">
                    <a16:creationId xmlns:a16="http://schemas.microsoft.com/office/drawing/2014/main" id="{1C109685-7753-4126-A505-7B0377015989}"/>
                  </a:ext>
                </a:extLst>
              </p:cNvPr>
              <p:cNvSpPr/>
              <p:nvPr/>
            </p:nvSpPr>
            <p:spPr>
              <a:xfrm rot="5400000">
                <a:off x="5474723" y="279850"/>
                <a:ext cx="2081417" cy="1794325"/>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WEB </a:t>
                </a:r>
              </a:p>
              <a:p>
                <a:pPr algn="ctr"/>
                <a:r>
                  <a:rPr lang="en-US" b="1">
                    <a:latin typeface="Open Sans" panose="020B0606030504020204" pitchFamily="34" charset="0"/>
                    <a:ea typeface="Open Sans" panose="020B0606030504020204" pitchFamily="34" charset="0"/>
                    <a:cs typeface="Open Sans" panose="020B0606030504020204" pitchFamily="34" charset="0"/>
                  </a:rPr>
                  <a:t>APPS</a:t>
                </a:r>
              </a:p>
            </p:txBody>
          </p:sp>
          <p:sp>
            <p:nvSpPr>
              <p:cNvPr id="38" name="Hexagon 37">
                <a:extLst>
                  <a:ext uri="{FF2B5EF4-FFF2-40B4-BE49-F238E27FC236}">
                    <a16:creationId xmlns:a16="http://schemas.microsoft.com/office/drawing/2014/main" id="{EB723593-6E54-4B98-A8CE-BBF876EC07E2}"/>
                  </a:ext>
                </a:extLst>
              </p:cNvPr>
              <p:cNvSpPr/>
              <p:nvPr/>
            </p:nvSpPr>
            <p:spPr>
              <a:xfrm rot="5400000">
                <a:off x="7308406" y="280035"/>
                <a:ext cx="2081417" cy="1794325"/>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MOBILE</a:t>
                </a:r>
              </a:p>
              <a:p>
                <a:pPr algn="ctr"/>
                <a:r>
                  <a:rPr lang="en-US" b="1">
                    <a:latin typeface="Open Sans" panose="020B0606030504020204" pitchFamily="34" charset="0"/>
                    <a:ea typeface="Open Sans" panose="020B0606030504020204" pitchFamily="34" charset="0"/>
                    <a:cs typeface="Open Sans" panose="020B0606030504020204" pitchFamily="34" charset="0"/>
                  </a:rPr>
                  <a:t>APPS</a:t>
                </a:r>
              </a:p>
            </p:txBody>
          </p:sp>
          <p:sp>
            <p:nvSpPr>
              <p:cNvPr id="39" name="Hexagon 38">
                <a:extLst>
                  <a:ext uri="{FF2B5EF4-FFF2-40B4-BE49-F238E27FC236}">
                    <a16:creationId xmlns:a16="http://schemas.microsoft.com/office/drawing/2014/main" id="{0EBA8F5C-BAC3-4D31-87F8-7FFBE225A583}"/>
                  </a:ext>
                </a:extLst>
              </p:cNvPr>
              <p:cNvSpPr/>
              <p:nvPr/>
            </p:nvSpPr>
            <p:spPr>
              <a:xfrm rot="5400000">
                <a:off x="9150790" y="279850"/>
                <a:ext cx="2081417" cy="1794325"/>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DESKTOP</a:t>
                </a:r>
              </a:p>
              <a:p>
                <a:pPr algn="ctr"/>
                <a:r>
                  <a:rPr lang="en-US" b="1">
                    <a:latin typeface="Open Sans" panose="020B0606030504020204" pitchFamily="34" charset="0"/>
                    <a:ea typeface="Open Sans" panose="020B0606030504020204" pitchFamily="34" charset="0"/>
                    <a:cs typeface="Open Sans" panose="020B0606030504020204" pitchFamily="34" charset="0"/>
                  </a:rPr>
                  <a:t>APPS</a:t>
                </a:r>
              </a:p>
            </p:txBody>
          </p:sp>
          <p:sp>
            <p:nvSpPr>
              <p:cNvPr id="40" name="Hexagon 39">
                <a:extLst>
                  <a:ext uri="{FF2B5EF4-FFF2-40B4-BE49-F238E27FC236}">
                    <a16:creationId xmlns:a16="http://schemas.microsoft.com/office/drawing/2014/main" id="{5F750CB7-191B-4588-931D-2209677EC3B0}"/>
                  </a:ext>
                </a:extLst>
              </p:cNvPr>
              <p:cNvSpPr/>
              <p:nvPr/>
            </p:nvSpPr>
            <p:spPr>
              <a:xfrm rot="5400000">
                <a:off x="9147890" y="3611503"/>
                <a:ext cx="2081417" cy="1794325"/>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POINT OF</a:t>
                </a:r>
              </a:p>
              <a:p>
                <a:pPr algn="ctr"/>
                <a:r>
                  <a:rPr lang="en-US" b="1">
                    <a:latin typeface="Open Sans" panose="020B0606030504020204" pitchFamily="34" charset="0"/>
                    <a:ea typeface="Open Sans" panose="020B0606030504020204" pitchFamily="34" charset="0"/>
                    <a:cs typeface="Open Sans" panose="020B0606030504020204" pitchFamily="34" charset="0"/>
                  </a:rPr>
                  <a:t>SALE</a:t>
                </a:r>
              </a:p>
            </p:txBody>
          </p:sp>
          <p:sp>
            <p:nvSpPr>
              <p:cNvPr id="41" name="Hexagon 40">
                <a:extLst>
                  <a:ext uri="{FF2B5EF4-FFF2-40B4-BE49-F238E27FC236}">
                    <a16:creationId xmlns:a16="http://schemas.microsoft.com/office/drawing/2014/main" id="{0A4A1FE5-48D9-4042-AA50-491D0944B3C1}"/>
                  </a:ext>
                </a:extLst>
              </p:cNvPr>
              <p:cNvSpPr/>
              <p:nvPr/>
            </p:nvSpPr>
            <p:spPr>
              <a:xfrm rot="5400000">
                <a:off x="6391565" y="1941576"/>
                <a:ext cx="2081417" cy="1794325"/>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42" name="Hexagon 41">
                <a:extLst>
                  <a:ext uri="{FF2B5EF4-FFF2-40B4-BE49-F238E27FC236}">
                    <a16:creationId xmlns:a16="http://schemas.microsoft.com/office/drawing/2014/main" id="{4BCA97FF-BF86-4BAD-A8B7-134220B74DB4}"/>
                  </a:ext>
                </a:extLst>
              </p:cNvPr>
              <p:cNvSpPr/>
              <p:nvPr/>
            </p:nvSpPr>
            <p:spPr>
              <a:xfrm rot="5400000">
                <a:off x="8228148" y="1941575"/>
                <a:ext cx="2081417" cy="1794325"/>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43" name="Hexagon 42">
                <a:extLst>
                  <a:ext uri="{FF2B5EF4-FFF2-40B4-BE49-F238E27FC236}">
                    <a16:creationId xmlns:a16="http://schemas.microsoft.com/office/drawing/2014/main" id="{02DC4F5D-1B46-4829-8652-274E96896878}"/>
                  </a:ext>
                </a:extLst>
              </p:cNvPr>
              <p:cNvSpPr/>
              <p:nvPr/>
            </p:nvSpPr>
            <p:spPr>
              <a:xfrm rot="5400000">
                <a:off x="10062143" y="1941574"/>
                <a:ext cx="2081417" cy="179432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SMS GATEWAY</a:t>
                </a:r>
              </a:p>
            </p:txBody>
          </p:sp>
          <p:sp>
            <p:nvSpPr>
              <p:cNvPr id="44" name="Hexagon 43">
                <a:extLst>
                  <a:ext uri="{FF2B5EF4-FFF2-40B4-BE49-F238E27FC236}">
                    <a16:creationId xmlns:a16="http://schemas.microsoft.com/office/drawing/2014/main" id="{AA9CADDF-33E0-4CFC-8C2B-1C3A0B525D3B}"/>
                  </a:ext>
                </a:extLst>
              </p:cNvPr>
              <p:cNvSpPr/>
              <p:nvPr/>
            </p:nvSpPr>
            <p:spPr>
              <a:xfrm rot="5400000">
                <a:off x="4557882" y="1941575"/>
                <a:ext cx="2081417" cy="1794325"/>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SQL</a:t>
                </a:r>
              </a:p>
              <a:p>
                <a:pPr algn="ctr"/>
                <a:r>
                  <a:rPr lang="en-US" b="1">
                    <a:latin typeface="Open Sans" panose="020B0606030504020204" pitchFamily="34" charset="0"/>
                    <a:ea typeface="Open Sans" panose="020B0606030504020204" pitchFamily="34" charset="0"/>
                    <a:cs typeface="Open Sans" panose="020B0606030504020204" pitchFamily="34" charset="0"/>
                  </a:rPr>
                  <a:t>SERVICES</a:t>
                </a:r>
              </a:p>
            </p:txBody>
          </p:sp>
        </p:grpSp>
        <p:sp>
          <p:nvSpPr>
            <p:cNvPr id="35" name="TextBox 34">
              <a:extLst>
                <a:ext uri="{FF2B5EF4-FFF2-40B4-BE49-F238E27FC236}">
                  <a16:creationId xmlns:a16="http://schemas.microsoft.com/office/drawing/2014/main" id="{778F5D3F-CB76-4431-82D5-61FA0037DA07}"/>
                </a:ext>
              </a:extLst>
            </p:cNvPr>
            <p:cNvSpPr txBox="1"/>
            <p:nvPr/>
          </p:nvSpPr>
          <p:spPr>
            <a:xfrm>
              <a:off x="6484947" y="2515570"/>
              <a:ext cx="1888850"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SHAREPOINT </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DEVELOPMENT</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6" name="TextBox 35">
              <a:extLst>
                <a:ext uri="{FF2B5EF4-FFF2-40B4-BE49-F238E27FC236}">
                  <a16:creationId xmlns:a16="http://schemas.microsoft.com/office/drawing/2014/main" id="{E2EC584F-D287-4F00-8F73-BD85F6D1CC25}"/>
                </a:ext>
              </a:extLst>
            </p:cNvPr>
            <p:cNvSpPr txBox="1"/>
            <p:nvPr/>
          </p:nvSpPr>
          <p:spPr>
            <a:xfrm>
              <a:off x="8394574" y="2354025"/>
              <a:ext cx="1800686" cy="923330"/>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FREE WEB </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&amp;</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EMAIL TO SMS</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grpSp>
      <p:pic>
        <p:nvPicPr>
          <p:cNvPr id="24" name="Picture 23"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sp>
        <p:nvSpPr>
          <p:cNvPr id="64" name="TextBox 63">
            <a:extLst>
              <a:ext uri="{FF2B5EF4-FFF2-40B4-BE49-F238E27FC236}">
                <a16:creationId xmlns:a16="http://schemas.microsoft.com/office/drawing/2014/main" id="{CE1B5069-7599-4296-B65D-0D7CED6AEF34}"/>
              </a:ext>
            </a:extLst>
          </p:cNvPr>
          <p:cNvSpPr txBox="1"/>
          <p:nvPr/>
        </p:nvSpPr>
        <p:spPr>
          <a:xfrm>
            <a:off x="408814" y="132591"/>
            <a:ext cx="763351" cy="830997"/>
          </a:xfrm>
          <a:prstGeom prst="rect">
            <a:avLst/>
          </a:prstGeom>
          <a:noFill/>
        </p:spPr>
        <p:txBody>
          <a:bodyPr wrap="none" rtlCol="0">
            <a:spAutoFit/>
          </a:bodyPr>
          <a:lstStyle/>
          <a:p>
            <a:pPr algn="ctr"/>
            <a:r>
              <a:rPr lang="en-US" sz="4800">
                <a:latin typeface="Open Sans Extrabold" panose="020B0906030804020204" pitchFamily="34" charset="0"/>
                <a:ea typeface="Open Sans Extrabold" panose="020B0906030804020204" pitchFamily="34" charset="0"/>
                <a:cs typeface="Open Sans Extrabold" panose="020B0906030804020204" pitchFamily="34" charset="0"/>
              </a:rPr>
              <a:t>IT</a:t>
            </a:r>
          </a:p>
        </p:txBody>
      </p:sp>
      <p:sp>
        <p:nvSpPr>
          <p:cNvPr id="65" name="TextBox 64">
            <a:extLst>
              <a:ext uri="{FF2B5EF4-FFF2-40B4-BE49-F238E27FC236}">
                <a16:creationId xmlns:a16="http://schemas.microsoft.com/office/drawing/2014/main" id="{CE0ED0B3-5DA1-46AE-A728-12954987D398}"/>
              </a:ext>
            </a:extLst>
          </p:cNvPr>
          <p:cNvSpPr txBox="1"/>
          <p:nvPr/>
        </p:nvSpPr>
        <p:spPr>
          <a:xfrm>
            <a:off x="439544" y="691807"/>
            <a:ext cx="2919476" cy="769441"/>
          </a:xfrm>
          <a:prstGeom prst="rect">
            <a:avLst/>
          </a:prstGeom>
          <a:noFill/>
        </p:spPr>
        <p:txBody>
          <a:bodyPr wrap="square" rtlCol="0">
            <a:spAutoFit/>
          </a:bodyPr>
          <a:lstStyle/>
          <a:p>
            <a:r>
              <a:rPr lang="en-US" sz="440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SERVICES</a:t>
            </a:r>
            <a:endParaRPr lang="en-US" sz="4400">
              <a:solidFill>
                <a:srgbClr val="92D050"/>
              </a:solidFill>
            </a:endParaRPr>
          </a:p>
        </p:txBody>
      </p:sp>
      <p:sp>
        <p:nvSpPr>
          <p:cNvPr id="66" name="TextBox 65">
            <a:extLst>
              <a:ext uri="{FF2B5EF4-FFF2-40B4-BE49-F238E27FC236}">
                <a16:creationId xmlns:a16="http://schemas.microsoft.com/office/drawing/2014/main" id="{28FDBF36-5811-4BA8-A7C6-6182FDC11E04}"/>
              </a:ext>
            </a:extLst>
          </p:cNvPr>
          <p:cNvSpPr txBox="1"/>
          <p:nvPr/>
        </p:nvSpPr>
        <p:spPr>
          <a:xfrm>
            <a:off x="476578" y="2024069"/>
            <a:ext cx="3712143" cy="4154984"/>
          </a:xfrm>
          <a:prstGeom prst="rect">
            <a:avLst/>
          </a:prstGeom>
          <a:noFill/>
        </p:spPr>
        <p:txBody>
          <a:bodyPr wrap="square" lIns="91440" tIns="45720" rIns="91440" bIns="45720" rtlCol="0" anchor="t">
            <a:spAutoFit/>
          </a:bodyPr>
          <a:lstStyle/>
          <a:p>
            <a:pPr fontAlgn="base"/>
            <a:r>
              <a:rPr lang="en-US" b="1">
                <a:latin typeface="Open Sans" panose="020B0606030504020204" pitchFamily="34" charset="0"/>
                <a:ea typeface="Open Sans" panose="020B0606030504020204" pitchFamily="34" charset="0"/>
                <a:cs typeface="Open Sans" panose="020B0606030504020204" pitchFamily="34" charset="0"/>
              </a:rPr>
              <a:t>BUSINESS CONCEPT</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FF0000"/>
              </a:buClr>
              <a:buFont typeface="Wingdings" panose="05000000000000000000" pitchFamily="2" charset="2"/>
              <a:buChar char="ü"/>
            </a:pPr>
            <a:r>
              <a:rPr lang="en-US" sz="1400">
                <a:latin typeface="Open Sans"/>
                <a:ea typeface="Open Sans"/>
                <a:cs typeface="Open Sans"/>
              </a:rPr>
              <a:t>Innovative applications development​</a:t>
            </a:r>
          </a:p>
          <a:p>
            <a:pPr marL="285750" indent="-285750" fontAlgn="base">
              <a:buClr>
                <a:srgbClr val="FF0000"/>
              </a:buClr>
              <a:buFont typeface="Wingdings" panose="05000000000000000000" pitchFamily="2" charset="2"/>
              <a:buChar char="ü"/>
            </a:pPr>
            <a:r>
              <a:rPr lang="en-US" sz="1400">
                <a:latin typeface="Open Sans" panose="020B0606030504020204" pitchFamily="34" charset="0"/>
                <a:ea typeface="Open Sans" panose="020B0606030504020204" pitchFamily="34" charset="0"/>
                <a:cs typeface="Open Sans" panose="020B0606030504020204" pitchFamily="34" charset="0"/>
              </a:rPr>
              <a:t>Efficient, user friendly and customized desktop </a:t>
            </a:r>
          </a:p>
          <a:p>
            <a:pPr fontAlgn="base">
              <a:buClr>
                <a:srgbClr val="FF0000"/>
              </a:buClr>
            </a:pPr>
            <a:r>
              <a:rPr lang="en-US" sz="1400">
                <a:latin typeface="Open Sans" panose="020B0606030504020204" pitchFamily="34" charset="0"/>
                <a:ea typeface="Open Sans" panose="020B0606030504020204" pitchFamily="34" charset="0"/>
                <a:cs typeface="Open Sans" panose="020B0606030504020204" pitchFamily="34" charset="0"/>
              </a:rPr>
              <a:t>      applications​</a:t>
            </a:r>
          </a:p>
          <a:p>
            <a:pPr marL="285750" indent="-285750" fontAlgn="base">
              <a:buClr>
                <a:srgbClr val="FF0000"/>
              </a:buClr>
              <a:buFont typeface="Wingdings" panose="05000000000000000000" pitchFamily="2" charset="2"/>
              <a:buChar char="ü"/>
            </a:pPr>
            <a:r>
              <a:rPr lang="en-US" sz="1400">
                <a:latin typeface="Open Sans" panose="020B0606030504020204" pitchFamily="34" charset="0"/>
                <a:ea typeface="Open Sans" panose="020B0606030504020204" pitchFamily="34" charset="0"/>
                <a:cs typeface="Open Sans" panose="020B0606030504020204" pitchFamily="34" charset="0"/>
              </a:rPr>
              <a:t>SMS through your branded website​</a:t>
            </a:r>
          </a:p>
          <a:p>
            <a:pPr marL="285750" indent="-285750" fontAlgn="base">
              <a:buClr>
                <a:srgbClr val="FF0000"/>
              </a:buClr>
              <a:buFont typeface="Wingdings" panose="05000000000000000000" pitchFamily="2" charset="2"/>
              <a:buChar char="ü"/>
            </a:pPr>
            <a:r>
              <a:rPr lang="en-US" sz="1400">
                <a:latin typeface="Open Sans"/>
                <a:ea typeface="Open Sans"/>
                <a:cs typeface="Open Sans"/>
              </a:rPr>
              <a:t>Low cost bundle of secure SMS can be sent to </a:t>
            </a:r>
            <a:endParaRPr lang="en-US" sz="1400">
              <a:latin typeface="Open Sans" panose="020B0606030504020204" pitchFamily="34" charset="0"/>
              <a:ea typeface="Open Sans" panose="020B0606030504020204" pitchFamily="34" charset="0"/>
              <a:cs typeface="Open Sans" panose="020B0606030504020204" pitchFamily="34" charset="0"/>
            </a:endParaRPr>
          </a:p>
          <a:p>
            <a:pPr fontAlgn="base">
              <a:buClr>
                <a:srgbClr val="FF0000"/>
              </a:buClr>
            </a:pPr>
            <a:r>
              <a:rPr lang="en-US" sz="1400">
                <a:latin typeface="Open Sans" panose="020B0606030504020204" pitchFamily="34" charset="0"/>
                <a:ea typeface="Open Sans" panose="020B0606030504020204" pitchFamily="34" charset="0"/>
                <a:cs typeface="Open Sans" panose="020B0606030504020204" pitchFamily="34" charset="0"/>
              </a:rPr>
              <a:t>      clients, employees and others.​</a:t>
            </a:r>
          </a:p>
          <a:p>
            <a:pPr marL="285750" indent="-285750" fontAlgn="base">
              <a:buClr>
                <a:srgbClr val="FF0000"/>
              </a:buClr>
              <a:buFont typeface="Wingdings" panose="05000000000000000000" pitchFamily="2" charset="2"/>
              <a:buChar char="ü"/>
            </a:pPr>
            <a:r>
              <a:rPr lang="en-US" sz="1400">
                <a:latin typeface="Open Sans" panose="020B0606030504020204" pitchFamily="34" charset="0"/>
                <a:ea typeface="Open Sans" panose="020B0606030504020204" pitchFamily="34" charset="0"/>
                <a:cs typeface="Open Sans" panose="020B0606030504020204" pitchFamily="34" charset="0"/>
              </a:rPr>
              <a:t>Gives competitive Edge</a:t>
            </a:r>
          </a:p>
          <a:p>
            <a:pPr fontAlgn="base"/>
            <a:endParaRPr lang="en-US">
              <a:latin typeface="Open Sans" panose="020B0606030504020204" pitchFamily="34" charset="0"/>
              <a:ea typeface="Open Sans" panose="020B0606030504020204" pitchFamily="34" charset="0"/>
              <a:cs typeface="Open Sans" panose="020B0606030504020204" pitchFamily="34" charset="0"/>
            </a:endParaRPr>
          </a:p>
          <a:p>
            <a:pPr fontAlgn="base"/>
            <a:r>
              <a:rPr lang="sv-SE" b="1">
                <a:latin typeface="Open Sans" panose="020B0606030504020204" pitchFamily="34" charset="0"/>
                <a:ea typeface="Open Sans" panose="020B0606030504020204" pitchFamily="34" charset="0"/>
                <a:cs typeface="Open Sans" panose="020B0606030504020204" pitchFamily="34" charset="0"/>
              </a:rPr>
              <a:t>CUSTOMER GROUPS</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FF0000"/>
              </a:buClr>
              <a:buFont typeface="Wingdings" panose="05000000000000000000" pitchFamily="2" charset="2"/>
              <a:buChar char="ü"/>
            </a:pPr>
            <a:r>
              <a:rPr lang="sv-SE" sz="1400">
                <a:latin typeface="Open Sans"/>
                <a:ea typeface="Open Sans"/>
                <a:cs typeface="Open Sans"/>
              </a:rPr>
              <a:t>All small, medium and big organisations</a:t>
            </a:r>
            <a:r>
              <a:rPr lang="en-US" sz="1400">
                <a:latin typeface="Open Sans"/>
                <a:ea typeface="Open Sans"/>
                <a:cs typeface="Open Sans"/>
              </a:rPr>
              <a:t>​</a:t>
            </a:r>
          </a:p>
          <a:p>
            <a:pPr marL="285750" indent="-285750" fontAlgn="base">
              <a:buClr>
                <a:srgbClr val="FF0000"/>
              </a:buClr>
              <a:buFont typeface="Wingdings" panose="05000000000000000000" pitchFamily="2" charset="2"/>
              <a:buChar char="ü"/>
            </a:pPr>
            <a:r>
              <a:rPr lang="sv-SE" sz="1400">
                <a:latin typeface="Open Sans" panose="020B0606030504020204" pitchFamily="34" charset="0"/>
                <a:ea typeface="Open Sans" panose="020B0606030504020204" pitchFamily="34" charset="0"/>
                <a:cs typeface="Open Sans" panose="020B0606030504020204" pitchFamily="34" charset="0"/>
              </a:rPr>
              <a:t>Retail Outlets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FF0000"/>
              </a:buClr>
              <a:buFont typeface="Wingdings" panose="05000000000000000000" pitchFamily="2" charset="2"/>
              <a:buChar char="ü"/>
            </a:pPr>
            <a:r>
              <a:rPr lang="sv-SE" sz="1400">
                <a:latin typeface="Open Sans" panose="020B0606030504020204" pitchFamily="34" charset="0"/>
                <a:ea typeface="Open Sans" panose="020B0606030504020204" pitchFamily="34" charset="0"/>
                <a:cs typeface="Open Sans" panose="020B0606030504020204" pitchFamily="34" charset="0"/>
              </a:rPr>
              <a:t>Consultancy Firms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FF0000"/>
              </a:buClr>
              <a:buFont typeface="Wingdings" panose="05000000000000000000" pitchFamily="2" charset="2"/>
              <a:buChar char="ü"/>
            </a:pPr>
            <a:r>
              <a:rPr lang="sv-SE" sz="1400">
                <a:latin typeface="Open Sans" panose="020B0606030504020204" pitchFamily="34" charset="0"/>
                <a:ea typeface="Open Sans" panose="020B0606030504020204" pitchFamily="34" charset="0"/>
                <a:cs typeface="Open Sans" panose="020B0606030504020204" pitchFamily="34" charset="0"/>
              </a:rPr>
              <a:t>Educational Institutes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FF0000"/>
              </a:buClr>
              <a:buFont typeface="Wingdings" panose="05000000000000000000" pitchFamily="2" charset="2"/>
              <a:buChar char="ü"/>
            </a:pPr>
            <a:r>
              <a:rPr lang="sv-SE" sz="1400">
                <a:latin typeface="Open Sans" panose="020B0606030504020204" pitchFamily="34" charset="0"/>
                <a:ea typeface="Open Sans" panose="020B0606030504020204" pitchFamily="34" charset="0"/>
                <a:cs typeface="Open Sans" panose="020B0606030504020204" pitchFamily="34" charset="0"/>
              </a:rPr>
              <a:t>Government and tax authorities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ACC08E5B-8858-4DFA-9B79-BEA50C7E31ED}"/>
              </a:ext>
            </a:extLst>
          </p:cNvPr>
          <p:cNvSpPr txBox="1"/>
          <p:nvPr/>
        </p:nvSpPr>
        <p:spPr>
          <a:xfrm>
            <a:off x="4380719" y="4760461"/>
            <a:ext cx="4571863" cy="1446550"/>
          </a:xfrm>
          <a:prstGeom prst="rect">
            <a:avLst/>
          </a:prstGeom>
          <a:noFill/>
        </p:spPr>
        <p:txBody>
          <a:bodyPr wrap="square" rtlCol="0">
            <a:spAutoFit/>
          </a:bodyPr>
          <a:lstStyle/>
          <a:p>
            <a:pPr fontAlgn="base"/>
            <a:r>
              <a:rPr lang="en-US" b="1">
                <a:latin typeface="Open Sans" panose="020B0606030504020204" pitchFamily="34" charset="0"/>
                <a:ea typeface="Open Sans" panose="020B0606030504020204" pitchFamily="34" charset="0"/>
                <a:cs typeface="Open Sans" panose="020B0606030504020204" pitchFamily="34" charset="0"/>
              </a:rPr>
              <a:t>KEY SUCCESS FACTORS​</a:t>
            </a:r>
          </a:p>
          <a:p>
            <a:pPr marL="285750" indent="-285750" fontAlgn="base">
              <a:buClr>
                <a:srgbClr val="FF0000"/>
              </a:buClr>
              <a:buFont typeface="Wingdings" panose="05000000000000000000" pitchFamily="2" charset="2"/>
              <a:buChar char="ü"/>
            </a:pPr>
            <a:r>
              <a:rPr lang="en-US" sz="1400">
                <a:latin typeface="Open Sans" panose="020B0606030504020204" pitchFamily="34" charset="0"/>
                <a:ea typeface="Open Sans" panose="020B0606030504020204" pitchFamily="34" charset="0"/>
                <a:cs typeface="Open Sans" panose="020B0606030504020204" pitchFamily="34" charset="0"/>
              </a:rPr>
              <a:t>In-house projects like POS and SMS Gateway​</a:t>
            </a:r>
          </a:p>
          <a:p>
            <a:pPr marL="285750" indent="-285750" fontAlgn="base">
              <a:buClr>
                <a:srgbClr val="FF0000"/>
              </a:buClr>
              <a:buFont typeface="Wingdings" panose="05000000000000000000" pitchFamily="2" charset="2"/>
              <a:buChar char="ü"/>
            </a:pPr>
            <a:r>
              <a:rPr lang="en-US" sz="1400">
                <a:latin typeface="Open Sans" panose="020B0606030504020204" pitchFamily="34" charset="0"/>
                <a:ea typeface="Open Sans" panose="020B0606030504020204" pitchFamily="34" charset="0"/>
                <a:cs typeface="Open Sans" panose="020B0606030504020204" pitchFamily="34" charset="0"/>
              </a:rPr>
              <a:t>Competitive Price​</a:t>
            </a:r>
          </a:p>
          <a:p>
            <a:pPr marL="285750" indent="-285750" fontAlgn="base">
              <a:buClr>
                <a:srgbClr val="FF0000"/>
              </a:buClr>
              <a:buFont typeface="Wingdings" panose="05000000000000000000" pitchFamily="2" charset="2"/>
              <a:buChar char="ü"/>
            </a:pPr>
            <a:r>
              <a:rPr lang="en-US" sz="1400">
                <a:latin typeface="Open Sans" panose="020B0606030504020204" pitchFamily="34" charset="0"/>
                <a:ea typeface="Open Sans" panose="020B0606030504020204" pitchFamily="34" charset="0"/>
                <a:cs typeface="Open Sans" panose="020B0606030504020204" pitchFamily="34" charset="0"/>
              </a:rPr>
              <a:t>Android, iPhone and Windows compatible apps​</a:t>
            </a:r>
          </a:p>
          <a:p>
            <a:pPr marL="285750" indent="-285750" fontAlgn="base">
              <a:buClr>
                <a:srgbClr val="FF0000"/>
              </a:buClr>
              <a:buFont typeface="Wingdings" panose="05000000000000000000" pitchFamily="2" charset="2"/>
              <a:buChar char="ü"/>
            </a:pPr>
            <a:r>
              <a:rPr lang="en-US" sz="1400">
                <a:latin typeface="Open Sans" panose="020B0606030504020204" pitchFamily="34" charset="0"/>
                <a:ea typeface="Open Sans" panose="020B0606030504020204" pitchFamily="34" charset="0"/>
                <a:cs typeface="Open Sans" panose="020B0606030504020204" pitchFamily="34" charset="0"/>
              </a:rPr>
              <a:t>Team of highly experienced and technical experts </a:t>
            </a:r>
          </a:p>
          <a:p>
            <a:pPr fontAlgn="base">
              <a:buClr>
                <a:srgbClr val="FF0000"/>
              </a:buClr>
            </a:pPr>
            <a:r>
              <a:rPr lang="en-US" sz="1400">
                <a:latin typeface="Open Sans" panose="020B0606030504020204" pitchFamily="34" charset="0"/>
                <a:ea typeface="Open Sans" panose="020B0606030504020204" pitchFamily="34" charset="0"/>
                <a:cs typeface="Open Sans" panose="020B0606030504020204" pitchFamily="34" charset="0"/>
              </a:rPr>
              <a:t>       available 24/7</a:t>
            </a:r>
          </a:p>
        </p:txBody>
      </p:sp>
      <p:grpSp>
        <p:nvGrpSpPr>
          <p:cNvPr id="45" name="Group 44"/>
          <p:cNvGrpSpPr/>
          <p:nvPr/>
        </p:nvGrpSpPr>
        <p:grpSpPr>
          <a:xfrm>
            <a:off x="518914" y="1461248"/>
            <a:ext cx="3469338" cy="240928"/>
            <a:chOff x="4541759" y="3703069"/>
            <a:chExt cx="3442430" cy="240928"/>
          </a:xfrm>
        </p:grpSpPr>
        <p:sp>
          <p:nvSpPr>
            <p:cNvPr id="46" name="Rectangle 45">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7" name="Rectangle 46">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8" name="Rectangle 47">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9" name="Rectangle 48">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88024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1C017D2-7599-40A3-A6F7-6DB3A6373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6" name="Rectangle 25"/>
          <p:cNvSpPr/>
          <p:nvPr/>
        </p:nvSpPr>
        <p:spPr>
          <a:xfrm>
            <a:off x="-1" y="-1"/>
            <a:ext cx="12191997" cy="685800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8FDBF36-5811-4BA8-A7C6-6182FDC11E04}"/>
              </a:ext>
            </a:extLst>
          </p:cNvPr>
          <p:cNvSpPr txBox="1"/>
          <p:nvPr/>
        </p:nvSpPr>
        <p:spPr>
          <a:xfrm>
            <a:off x="475857" y="2031061"/>
            <a:ext cx="3697310" cy="4370427"/>
          </a:xfrm>
          <a:prstGeom prst="rect">
            <a:avLst/>
          </a:prstGeom>
          <a:noFill/>
        </p:spPr>
        <p:txBody>
          <a:bodyPr wrap="square" rtlCol="0">
            <a:spAutoFit/>
          </a:bodyPr>
          <a:lstStyle/>
          <a:p>
            <a:pPr fontAlgn="base"/>
            <a:r>
              <a:rPr lang="en-US" b="1">
                <a:latin typeface="Open Sans" panose="020B0606030504020204" pitchFamily="34" charset="0"/>
                <a:ea typeface="Open Sans" panose="020B0606030504020204" pitchFamily="34" charset="0"/>
                <a:cs typeface="Open Sans" panose="020B0606030504020204" pitchFamily="34" charset="0"/>
              </a:rPr>
              <a:t>BUSINESS CONCEPT</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Best link building and SEO services​</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Create &amp; Send Bulk HTML email campaigns &amp; </a:t>
            </a:r>
          </a:p>
          <a:p>
            <a:pPr fontAlgn="base">
              <a:buClr>
                <a:srgbClr val="00B0F0"/>
              </a:buClr>
            </a:pPr>
            <a:r>
              <a:rPr lang="en-US" sz="1400">
                <a:latin typeface="Open Sans" panose="020B0606030504020204" pitchFamily="34" charset="0"/>
                <a:ea typeface="Open Sans" panose="020B0606030504020204" pitchFamily="34" charset="0"/>
                <a:cs typeface="Open Sans" panose="020B0606030504020204" pitchFamily="34" charset="0"/>
              </a:rPr>
              <a:t>      online Surveys​</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Stay Connected &amp; productive all time anywhere​</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Business Automated Solutions​</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Design, develop &amp; deliver IT Solutions​</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Keep sensitive information secure across internet​</a:t>
            </a:r>
          </a:p>
          <a:p>
            <a:pPr fontAlgn="base"/>
            <a:endParaRPr lang="en-US">
              <a:latin typeface="Open Sans" panose="020B0606030504020204" pitchFamily="34" charset="0"/>
              <a:ea typeface="Open Sans" panose="020B0606030504020204" pitchFamily="34" charset="0"/>
              <a:cs typeface="Open Sans" panose="020B0606030504020204" pitchFamily="34" charset="0"/>
            </a:endParaRPr>
          </a:p>
          <a:p>
            <a:pPr fontAlgn="base"/>
            <a:r>
              <a:rPr lang="sv-SE" b="1">
                <a:latin typeface="Open Sans" panose="020B0606030504020204" pitchFamily="34" charset="0"/>
                <a:ea typeface="Open Sans" panose="020B0606030504020204" pitchFamily="34" charset="0"/>
                <a:cs typeface="Open Sans" panose="020B0606030504020204" pitchFamily="34" charset="0"/>
              </a:rPr>
              <a:t>CUSTOMER GROUPS</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00B0F0"/>
              </a:buClr>
              <a:buFont typeface="Wingdings" panose="05000000000000000000" pitchFamily="2" charset="2"/>
              <a:buChar char="Ø"/>
            </a:pPr>
            <a:r>
              <a:rPr lang="sv-SE" sz="1400">
                <a:latin typeface="Open Sans" panose="020B0606030504020204" pitchFamily="34" charset="0"/>
                <a:ea typeface="Open Sans" panose="020B0606030504020204" pitchFamily="34" charset="0"/>
                <a:cs typeface="Open Sans" panose="020B0606030504020204" pitchFamily="34" charset="0"/>
              </a:rPr>
              <a:t>Research Firms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00B0F0"/>
              </a:buClr>
              <a:buFont typeface="Wingdings" panose="05000000000000000000" pitchFamily="2" charset="2"/>
              <a:buChar char="Ø"/>
            </a:pPr>
            <a:r>
              <a:rPr lang="sv-SE" sz="1400">
                <a:latin typeface="Open Sans" panose="020B0606030504020204" pitchFamily="34" charset="0"/>
                <a:ea typeface="Open Sans" panose="020B0606030504020204" pitchFamily="34" charset="0"/>
                <a:cs typeface="Open Sans" panose="020B0606030504020204" pitchFamily="34" charset="0"/>
              </a:rPr>
              <a:t>Marketing Firms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00B0F0"/>
              </a:buClr>
              <a:buFont typeface="Wingdings" panose="05000000000000000000" pitchFamily="2" charset="2"/>
              <a:buChar char="Ø"/>
            </a:pPr>
            <a:r>
              <a:rPr lang="sv-SE" sz="1400">
                <a:latin typeface="Open Sans" panose="020B0606030504020204" pitchFamily="34" charset="0"/>
                <a:ea typeface="Open Sans" panose="020B0606030504020204" pitchFamily="34" charset="0"/>
                <a:cs typeface="Open Sans" panose="020B0606030504020204" pitchFamily="34" charset="0"/>
              </a:rPr>
              <a:t>Consultancy Firms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00B0F0"/>
              </a:buClr>
              <a:buFont typeface="Wingdings" panose="05000000000000000000" pitchFamily="2" charset="2"/>
              <a:buChar char="Ø"/>
            </a:pPr>
            <a:r>
              <a:rPr lang="sv-SE" sz="1400">
                <a:latin typeface="Open Sans" panose="020B0606030504020204" pitchFamily="34" charset="0"/>
                <a:ea typeface="Open Sans" panose="020B0606030504020204" pitchFamily="34" charset="0"/>
                <a:cs typeface="Open Sans" panose="020B0606030504020204" pitchFamily="34" charset="0"/>
              </a:rPr>
              <a:t>Educational Institutes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00B0F0"/>
              </a:buClr>
              <a:buFont typeface="Wingdings" panose="05000000000000000000" pitchFamily="2" charset="2"/>
              <a:buChar char="Ø"/>
            </a:pPr>
            <a:r>
              <a:rPr lang="sv-SE" sz="1400">
                <a:latin typeface="Open Sans" panose="020B0606030504020204" pitchFamily="34" charset="0"/>
                <a:ea typeface="Open Sans" panose="020B0606030504020204" pitchFamily="34" charset="0"/>
                <a:cs typeface="Open Sans" panose="020B0606030504020204" pitchFamily="34" charset="0"/>
              </a:rPr>
              <a:t>Government and tax authorities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Clr>
                <a:srgbClr val="00B0F0"/>
              </a:buClr>
              <a:buFont typeface="Wingdings" panose="05000000000000000000" pitchFamily="2" charset="2"/>
              <a:buChar char="Ø"/>
            </a:pPr>
            <a:r>
              <a:rPr lang="sv-SE" sz="1400">
                <a:latin typeface="Open Sans" panose="020B0606030504020204" pitchFamily="34" charset="0"/>
                <a:ea typeface="Open Sans" panose="020B0606030504020204" pitchFamily="34" charset="0"/>
                <a:cs typeface="Open Sans" panose="020B0606030504020204" pitchFamily="34" charset="0"/>
              </a:rPr>
              <a:t>All small, medium and large firms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p:cNvGrpSpPr/>
          <p:nvPr/>
        </p:nvGrpSpPr>
        <p:grpSpPr>
          <a:xfrm>
            <a:off x="4505388" y="987513"/>
            <a:ext cx="7354386" cy="5413070"/>
            <a:chOff x="4645628" y="136304"/>
            <a:chExt cx="7354386" cy="5413070"/>
          </a:xfrm>
        </p:grpSpPr>
        <p:sp>
          <p:nvSpPr>
            <p:cNvPr id="46" name="Hexagon 45">
              <a:extLst>
                <a:ext uri="{FF2B5EF4-FFF2-40B4-BE49-F238E27FC236}">
                  <a16:creationId xmlns:a16="http://schemas.microsoft.com/office/drawing/2014/main" id="{1C109685-7753-4126-A505-7B0377015989}"/>
                </a:ext>
              </a:extLst>
            </p:cNvPr>
            <p:cNvSpPr/>
            <p:nvPr/>
          </p:nvSpPr>
          <p:spPr>
            <a:xfrm rot="5400000">
              <a:off x="5474723" y="279850"/>
              <a:ext cx="2081417" cy="1794325"/>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47" name="Hexagon 46">
              <a:extLst>
                <a:ext uri="{FF2B5EF4-FFF2-40B4-BE49-F238E27FC236}">
                  <a16:creationId xmlns:a16="http://schemas.microsoft.com/office/drawing/2014/main" id="{EB723593-6E54-4B98-A8CE-BBF876EC07E2}"/>
                </a:ext>
              </a:extLst>
            </p:cNvPr>
            <p:cNvSpPr/>
            <p:nvPr/>
          </p:nvSpPr>
          <p:spPr>
            <a:xfrm rot="5400000">
              <a:off x="7308406" y="280035"/>
              <a:ext cx="2081417" cy="1794325"/>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48" name="Hexagon 47">
              <a:extLst>
                <a:ext uri="{FF2B5EF4-FFF2-40B4-BE49-F238E27FC236}">
                  <a16:creationId xmlns:a16="http://schemas.microsoft.com/office/drawing/2014/main" id="{0EBA8F5C-BAC3-4D31-87F8-7FFBE225A583}"/>
                </a:ext>
              </a:extLst>
            </p:cNvPr>
            <p:cNvSpPr/>
            <p:nvPr/>
          </p:nvSpPr>
          <p:spPr>
            <a:xfrm rot="5400000">
              <a:off x="9150790" y="279850"/>
              <a:ext cx="2081417" cy="1794325"/>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49" name="Hexagon 48">
              <a:extLst>
                <a:ext uri="{FF2B5EF4-FFF2-40B4-BE49-F238E27FC236}">
                  <a16:creationId xmlns:a16="http://schemas.microsoft.com/office/drawing/2014/main" id="{5F750CB7-191B-4588-931D-2209677EC3B0}"/>
                </a:ext>
              </a:extLst>
            </p:cNvPr>
            <p:cNvSpPr/>
            <p:nvPr/>
          </p:nvSpPr>
          <p:spPr>
            <a:xfrm rot="5400000">
              <a:off x="9147890" y="3611503"/>
              <a:ext cx="2081417" cy="1794325"/>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50" name="Hexagon 49">
              <a:extLst>
                <a:ext uri="{FF2B5EF4-FFF2-40B4-BE49-F238E27FC236}">
                  <a16:creationId xmlns:a16="http://schemas.microsoft.com/office/drawing/2014/main" id="{0A4A1FE5-48D9-4042-AA50-491D0944B3C1}"/>
                </a:ext>
              </a:extLst>
            </p:cNvPr>
            <p:cNvSpPr/>
            <p:nvPr/>
          </p:nvSpPr>
          <p:spPr>
            <a:xfrm rot="5400000">
              <a:off x="6391565" y="1941576"/>
              <a:ext cx="2081417" cy="1794325"/>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51" name="Hexagon 50">
              <a:extLst>
                <a:ext uri="{FF2B5EF4-FFF2-40B4-BE49-F238E27FC236}">
                  <a16:creationId xmlns:a16="http://schemas.microsoft.com/office/drawing/2014/main" id="{4BCA97FF-BF86-4BAD-A8B7-134220B74DB4}"/>
                </a:ext>
              </a:extLst>
            </p:cNvPr>
            <p:cNvSpPr/>
            <p:nvPr/>
          </p:nvSpPr>
          <p:spPr>
            <a:xfrm rot="5400000">
              <a:off x="8228148" y="1941575"/>
              <a:ext cx="2081417" cy="1794325"/>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52" name="Hexagon 51">
              <a:extLst>
                <a:ext uri="{FF2B5EF4-FFF2-40B4-BE49-F238E27FC236}">
                  <a16:creationId xmlns:a16="http://schemas.microsoft.com/office/drawing/2014/main" id="{02DC4F5D-1B46-4829-8652-274E96896878}"/>
                </a:ext>
              </a:extLst>
            </p:cNvPr>
            <p:cNvSpPr/>
            <p:nvPr/>
          </p:nvSpPr>
          <p:spPr>
            <a:xfrm rot="5400000">
              <a:off x="10062143" y="1941574"/>
              <a:ext cx="2081417" cy="179432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53" name="Hexagon 52">
              <a:extLst>
                <a:ext uri="{FF2B5EF4-FFF2-40B4-BE49-F238E27FC236}">
                  <a16:creationId xmlns:a16="http://schemas.microsoft.com/office/drawing/2014/main" id="{AA9CADDF-33E0-4CFC-8C2B-1C3A0B525D3B}"/>
                </a:ext>
              </a:extLst>
            </p:cNvPr>
            <p:cNvSpPr/>
            <p:nvPr/>
          </p:nvSpPr>
          <p:spPr>
            <a:xfrm rot="5400000">
              <a:off x="4557882" y="1941575"/>
              <a:ext cx="2081417" cy="1794325"/>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778F5D3F-CB76-4431-82D5-61FA0037DA07}"/>
                </a:ext>
              </a:extLst>
            </p:cNvPr>
            <p:cNvSpPr txBox="1"/>
            <p:nvPr/>
          </p:nvSpPr>
          <p:spPr>
            <a:xfrm>
              <a:off x="6497386" y="2515570"/>
              <a:ext cx="1863972"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MICROSOFT </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DYNAMIC CRM</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55" name="TextBox 54">
              <a:extLst>
                <a:ext uri="{FF2B5EF4-FFF2-40B4-BE49-F238E27FC236}">
                  <a16:creationId xmlns:a16="http://schemas.microsoft.com/office/drawing/2014/main" id="{E2EC584F-D287-4F00-8F73-BD85F6D1CC25}"/>
                </a:ext>
              </a:extLst>
            </p:cNvPr>
            <p:cNvSpPr txBox="1"/>
            <p:nvPr/>
          </p:nvSpPr>
          <p:spPr>
            <a:xfrm>
              <a:off x="8397822" y="2515180"/>
              <a:ext cx="1747786"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NETWORK </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MONITORING</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56" name="TextBox 55">
              <a:extLst>
                <a:ext uri="{FF2B5EF4-FFF2-40B4-BE49-F238E27FC236}">
                  <a16:creationId xmlns:a16="http://schemas.microsoft.com/office/drawing/2014/main" id="{5B074D60-D3CD-4EFC-84A5-23AE75A5D365}"/>
                </a:ext>
              </a:extLst>
            </p:cNvPr>
            <p:cNvSpPr txBox="1"/>
            <p:nvPr/>
          </p:nvSpPr>
          <p:spPr>
            <a:xfrm>
              <a:off x="5751387" y="853849"/>
              <a:ext cx="1561646"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INTERNET</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MARKETING</a:t>
              </a:r>
            </a:p>
          </p:txBody>
        </p:sp>
        <p:sp>
          <p:nvSpPr>
            <p:cNvPr id="57" name="TextBox 56">
              <a:extLst>
                <a:ext uri="{FF2B5EF4-FFF2-40B4-BE49-F238E27FC236}">
                  <a16:creationId xmlns:a16="http://schemas.microsoft.com/office/drawing/2014/main" id="{2BAE8A0E-B2A9-451B-8A62-45920BD02C03}"/>
                </a:ext>
              </a:extLst>
            </p:cNvPr>
            <p:cNvSpPr txBox="1"/>
            <p:nvPr/>
          </p:nvSpPr>
          <p:spPr>
            <a:xfrm>
              <a:off x="7517093" y="855236"/>
              <a:ext cx="1664046"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EMAIL</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NEWSLETTER</a:t>
              </a:r>
            </a:p>
          </p:txBody>
        </p:sp>
        <p:sp>
          <p:nvSpPr>
            <p:cNvPr id="58" name="TextBox 57">
              <a:extLst>
                <a:ext uri="{FF2B5EF4-FFF2-40B4-BE49-F238E27FC236}">
                  <a16:creationId xmlns:a16="http://schemas.microsoft.com/office/drawing/2014/main" id="{2AAB0788-9F1C-4A3D-AD6C-92A08C463F1B}"/>
                </a:ext>
              </a:extLst>
            </p:cNvPr>
            <p:cNvSpPr txBox="1"/>
            <p:nvPr/>
          </p:nvSpPr>
          <p:spPr>
            <a:xfrm>
              <a:off x="9334251" y="853849"/>
              <a:ext cx="1773371"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BUSINESS</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AUTOMATION</a:t>
              </a:r>
            </a:p>
          </p:txBody>
        </p:sp>
        <p:sp>
          <p:nvSpPr>
            <p:cNvPr id="59" name="TextBox 58">
              <a:extLst>
                <a:ext uri="{FF2B5EF4-FFF2-40B4-BE49-F238E27FC236}">
                  <a16:creationId xmlns:a16="http://schemas.microsoft.com/office/drawing/2014/main" id="{428B4AEA-040B-435F-AE42-373A711B9851}"/>
                </a:ext>
              </a:extLst>
            </p:cNvPr>
            <p:cNvSpPr txBox="1"/>
            <p:nvPr/>
          </p:nvSpPr>
          <p:spPr>
            <a:xfrm>
              <a:off x="4645628" y="2492524"/>
              <a:ext cx="1893468"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IT</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OUTSOURCING</a:t>
              </a:r>
            </a:p>
          </p:txBody>
        </p:sp>
        <p:sp>
          <p:nvSpPr>
            <p:cNvPr id="60" name="TextBox 59">
              <a:extLst>
                <a:ext uri="{FF2B5EF4-FFF2-40B4-BE49-F238E27FC236}">
                  <a16:creationId xmlns:a16="http://schemas.microsoft.com/office/drawing/2014/main" id="{F4CC6C75-98BD-4FAE-964F-13E7EBE0C581}"/>
                </a:ext>
              </a:extLst>
            </p:cNvPr>
            <p:cNvSpPr txBox="1"/>
            <p:nvPr/>
          </p:nvSpPr>
          <p:spPr>
            <a:xfrm>
              <a:off x="10260278" y="2381174"/>
              <a:ext cx="1650965" cy="923330"/>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EXCHANGE </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ONLINE </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PROTECTION</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1" name="TextBox 60">
              <a:extLst>
                <a:ext uri="{FF2B5EF4-FFF2-40B4-BE49-F238E27FC236}">
                  <a16:creationId xmlns:a16="http://schemas.microsoft.com/office/drawing/2014/main" id="{CCD04F4E-056F-4FD4-86C8-FD95A13FB9D9}"/>
                </a:ext>
              </a:extLst>
            </p:cNvPr>
            <p:cNvSpPr txBox="1"/>
            <p:nvPr/>
          </p:nvSpPr>
          <p:spPr>
            <a:xfrm>
              <a:off x="9334871" y="4175907"/>
              <a:ext cx="1707454" cy="646331"/>
            </a:xfrm>
            <a:prstGeom prst="rect">
              <a:avLst/>
            </a:prstGeom>
            <a:noFill/>
          </p:spPr>
          <p:txBody>
            <a:bodyPr wrap="none" rtlCol="0">
              <a:sp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SSL</a:t>
              </a:r>
            </a:p>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CERTIFICATES</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4" name="Picture 23"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sp>
        <p:nvSpPr>
          <p:cNvPr id="64" name="TextBox 63">
            <a:extLst>
              <a:ext uri="{FF2B5EF4-FFF2-40B4-BE49-F238E27FC236}">
                <a16:creationId xmlns:a16="http://schemas.microsoft.com/office/drawing/2014/main" id="{CE1B5069-7599-4296-B65D-0D7CED6AEF34}"/>
              </a:ext>
            </a:extLst>
          </p:cNvPr>
          <p:cNvSpPr txBox="1"/>
          <p:nvPr/>
        </p:nvSpPr>
        <p:spPr>
          <a:xfrm>
            <a:off x="408814" y="132591"/>
            <a:ext cx="763351" cy="830997"/>
          </a:xfrm>
          <a:prstGeom prst="rect">
            <a:avLst/>
          </a:prstGeom>
          <a:noFill/>
        </p:spPr>
        <p:txBody>
          <a:bodyPr wrap="none" rtlCol="0">
            <a:spAutoFit/>
          </a:bodyPr>
          <a:lstStyle/>
          <a:p>
            <a:pPr algn="ctr"/>
            <a:r>
              <a:rPr lang="en-US" sz="4800">
                <a:latin typeface="Open Sans Extrabold" panose="020B0906030804020204" pitchFamily="34" charset="0"/>
                <a:ea typeface="Open Sans Extrabold" panose="020B0906030804020204" pitchFamily="34" charset="0"/>
                <a:cs typeface="Open Sans Extrabold" panose="020B0906030804020204" pitchFamily="34" charset="0"/>
              </a:rPr>
              <a:t>IT</a:t>
            </a:r>
          </a:p>
        </p:txBody>
      </p:sp>
      <p:sp>
        <p:nvSpPr>
          <p:cNvPr id="65" name="TextBox 64">
            <a:extLst>
              <a:ext uri="{FF2B5EF4-FFF2-40B4-BE49-F238E27FC236}">
                <a16:creationId xmlns:a16="http://schemas.microsoft.com/office/drawing/2014/main" id="{CE0ED0B3-5DA1-46AE-A728-12954987D398}"/>
              </a:ext>
            </a:extLst>
          </p:cNvPr>
          <p:cNvSpPr txBox="1"/>
          <p:nvPr/>
        </p:nvSpPr>
        <p:spPr>
          <a:xfrm>
            <a:off x="439544" y="691807"/>
            <a:ext cx="3548256" cy="769441"/>
          </a:xfrm>
          <a:prstGeom prst="rect">
            <a:avLst/>
          </a:prstGeom>
          <a:noFill/>
        </p:spPr>
        <p:txBody>
          <a:bodyPr wrap="square" rtlCol="0">
            <a:spAutoFit/>
          </a:bodyPr>
          <a:lstStyle/>
          <a:p>
            <a:r>
              <a:rPr lang="en-US" sz="440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SOLUTIONS</a:t>
            </a:r>
            <a:endParaRPr lang="en-US" sz="4400">
              <a:solidFill>
                <a:srgbClr val="92D050"/>
              </a:solidFill>
            </a:endParaRPr>
          </a:p>
        </p:txBody>
      </p:sp>
      <p:sp>
        <p:nvSpPr>
          <p:cNvPr id="63" name="TextBox 62">
            <a:extLst>
              <a:ext uri="{FF2B5EF4-FFF2-40B4-BE49-F238E27FC236}">
                <a16:creationId xmlns:a16="http://schemas.microsoft.com/office/drawing/2014/main" id="{ACC08E5B-8858-4DFA-9B79-BEA50C7E31ED}"/>
              </a:ext>
            </a:extLst>
          </p:cNvPr>
          <p:cNvSpPr txBox="1"/>
          <p:nvPr/>
        </p:nvSpPr>
        <p:spPr>
          <a:xfrm>
            <a:off x="4385235" y="5000627"/>
            <a:ext cx="4699941" cy="1015663"/>
          </a:xfrm>
          <a:prstGeom prst="rect">
            <a:avLst/>
          </a:prstGeom>
          <a:noFill/>
        </p:spPr>
        <p:txBody>
          <a:bodyPr wrap="none" rtlCol="0">
            <a:spAutoFit/>
          </a:bodyPr>
          <a:lstStyle/>
          <a:p>
            <a:pPr fontAlgn="base"/>
            <a:r>
              <a:rPr lang="en-US" b="1">
                <a:latin typeface="Open Sans" panose="020B0606030504020204" pitchFamily="34" charset="0"/>
                <a:ea typeface="Open Sans" panose="020B0606030504020204" pitchFamily="34" charset="0"/>
                <a:cs typeface="Open Sans" panose="020B0606030504020204" pitchFamily="34" charset="0"/>
              </a:rPr>
              <a:t>KEY SUCCESS FACTORS​</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Feasible for all the groups​</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Secure and manage businesses information online​</a:t>
            </a:r>
          </a:p>
          <a:p>
            <a:pPr marL="285750" indent="-285750" fontAlgn="base">
              <a:buClr>
                <a:srgbClr val="00B0F0"/>
              </a:buClr>
              <a:buFont typeface="Wingdings" panose="05000000000000000000" pitchFamily="2" charset="2"/>
              <a:buChar char="Ø"/>
            </a:pPr>
            <a:r>
              <a:rPr lang="en-US" sz="1400">
                <a:latin typeface="Open Sans" panose="020B0606030504020204" pitchFamily="34" charset="0"/>
                <a:ea typeface="Open Sans" panose="020B0606030504020204" pitchFamily="34" charset="0"/>
                <a:cs typeface="Open Sans" panose="020B0606030504020204" pitchFamily="34" charset="0"/>
              </a:rPr>
              <a:t>Online Marketing</a:t>
            </a:r>
          </a:p>
        </p:txBody>
      </p:sp>
      <p:grpSp>
        <p:nvGrpSpPr>
          <p:cNvPr id="34" name="Group 33"/>
          <p:cNvGrpSpPr/>
          <p:nvPr/>
        </p:nvGrpSpPr>
        <p:grpSpPr>
          <a:xfrm>
            <a:off x="518914" y="1461248"/>
            <a:ext cx="3469338" cy="240928"/>
            <a:chOff x="4541759" y="3703069"/>
            <a:chExt cx="3442430" cy="240928"/>
          </a:xfrm>
        </p:grpSpPr>
        <p:sp>
          <p:nvSpPr>
            <p:cNvPr id="35" name="Rectangle 34">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6" name="Rectangle 35">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7" name="Rectangle 36">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8" name="Rectangle 37">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27822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236AC97-5C68-4255-B919-AAA20CEC9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7" y="-14377"/>
            <a:ext cx="12192000" cy="68580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5" y="131497"/>
            <a:ext cx="2374657" cy="870916"/>
          </a:xfrm>
          <a:prstGeom prst="rect">
            <a:avLst/>
          </a:prstGeom>
        </p:spPr>
      </p:pic>
      <p:sp>
        <p:nvSpPr>
          <p:cNvPr id="2" name="TextBox 1">
            <a:extLst>
              <a:ext uri="{FF2B5EF4-FFF2-40B4-BE49-F238E27FC236}">
                <a16:creationId xmlns:a16="http://schemas.microsoft.com/office/drawing/2014/main" id="{CE1B5069-7599-4296-B65D-0D7CED6AEF34}"/>
              </a:ext>
            </a:extLst>
          </p:cNvPr>
          <p:cNvSpPr txBox="1"/>
          <p:nvPr/>
        </p:nvSpPr>
        <p:spPr>
          <a:xfrm>
            <a:off x="370791" y="171416"/>
            <a:ext cx="3774978" cy="830997"/>
          </a:xfrm>
          <a:prstGeom prst="rect">
            <a:avLst/>
          </a:prstGeom>
          <a:noFill/>
        </p:spPr>
        <p:txBody>
          <a:bodyPr wrap="square" rtlCol="0">
            <a:spAutoFit/>
          </a:bodyPr>
          <a:lstStyle/>
          <a:p>
            <a:r>
              <a:rPr lang="en-US" sz="48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INTERNAL</a:t>
            </a:r>
          </a:p>
        </p:txBody>
      </p:sp>
      <p:sp>
        <p:nvSpPr>
          <p:cNvPr id="8" name="TextBox 7">
            <a:extLst>
              <a:ext uri="{FF2B5EF4-FFF2-40B4-BE49-F238E27FC236}">
                <a16:creationId xmlns:a16="http://schemas.microsoft.com/office/drawing/2014/main" id="{B3884545-76E5-47E4-9B58-277B6390B61A}"/>
              </a:ext>
            </a:extLst>
          </p:cNvPr>
          <p:cNvSpPr txBox="1"/>
          <p:nvPr/>
        </p:nvSpPr>
        <p:spPr>
          <a:xfrm>
            <a:off x="357168" y="696285"/>
            <a:ext cx="3155031" cy="830997"/>
          </a:xfrm>
          <a:prstGeom prst="rect">
            <a:avLst/>
          </a:prstGeom>
          <a:noFill/>
        </p:spPr>
        <p:txBody>
          <a:bodyPr wrap="none" rtlCol="0">
            <a:spAutoFit/>
          </a:bodyPr>
          <a:lstStyle/>
          <a:p>
            <a:r>
              <a:rPr lang="en-US" sz="4800" dirty="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PROJECTS</a:t>
            </a:r>
            <a:endParaRPr lang="en-US" sz="4800" dirty="0">
              <a:solidFill>
                <a:srgbClr val="92D050"/>
              </a:solidFill>
            </a:endParaRPr>
          </a:p>
        </p:txBody>
      </p:sp>
      <p:sp>
        <p:nvSpPr>
          <p:cNvPr id="23" name="Rectangle: Rounded Corners 22">
            <a:extLst>
              <a:ext uri="{FF2B5EF4-FFF2-40B4-BE49-F238E27FC236}">
                <a16:creationId xmlns:a16="http://schemas.microsoft.com/office/drawing/2014/main" id="{9332AC24-10DA-45BC-8BA9-33C78160EE35}"/>
              </a:ext>
            </a:extLst>
          </p:cNvPr>
          <p:cNvSpPr/>
          <p:nvPr/>
        </p:nvSpPr>
        <p:spPr>
          <a:xfrm>
            <a:off x="4555222" y="4109440"/>
            <a:ext cx="3054927" cy="1729297"/>
          </a:xfrm>
          <a:prstGeom prst="round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92343C4-BAA9-4B44-A432-ACE98D5E6525}"/>
              </a:ext>
            </a:extLst>
          </p:cNvPr>
          <p:cNvSpPr/>
          <p:nvPr/>
        </p:nvSpPr>
        <p:spPr>
          <a:xfrm>
            <a:off x="4555222" y="1963024"/>
            <a:ext cx="3054927" cy="1729297"/>
          </a:xfrm>
          <a:prstGeom prst="round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DFF6443-357A-436C-9BAE-FB94AD2BD4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91258" y="4356892"/>
            <a:ext cx="2009484" cy="1152938"/>
          </a:xfrm>
          <a:prstGeom prst="rect">
            <a:avLst/>
          </a:prstGeom>
        </p:spPr>
      </p:pic>
      <p:pic>
        <p:nvPicPr>
          <p:cNvPr id="18" name="Picture 17">
            <a:extLst>
              <a:ext uri="{FF2B5EF4-FFF2-40B4-BE49-F238E27FC236}">
                <a16:creationId xmlns:a16="http://schemas.microsoft.com/office/drawing/2014/main" id="{77D5C8BD-14D1-445F-AF04-242CD356B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3849" y="2410007"/>
            <a:ext cx="1797142" cy="1007857"/>
          </a:xfrm>
          <a:prstGeom prst="rect">
            <a:avLst/>
          </a:prstGeom>
        </p:spPr>
      </p:pic>
      <p:sp>
        <p:nvSpPr>
          <p:cNvPr id="25" name="Rectangle: Rounded Corners 24">
            <a:extLst>
              <a:ext uri="{FF2B5EF4-FFF2-40B4-BE49-F238E27FC236}">
                <a16:creationId xmlns:a16="http://schemas.microsoft.com/office/drawing/2014/main" id="{B106CB01-D5D0-46A8-823B-0C9E6624BC50}"/>
              </a:ext>
            </a:extLst>
          </p:cNvPr>
          <p:cNvSpPr/>
          <p:nvPr/>
        </p:nvSpPr>
        <p:spPr>
          <a:xfrm>
            <a:off x="8476885" y="1833628"/>
            <a:ext cx="3054927" cy="1729297"/>
          </a:xfrm>
          <a:prstGeom prst="round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a:t>
            </a:r>
            <a:endParaRPr lang="en-US"/>
          </a:p>
        </p:txBody>
      </p:sp>
      <p:sp>
        <p:nvSpPr>
          <p:cNvPr id="26" name="Rectangle: Rounded Corners 25">
            <a:extLst>
              <a:ext uri="{FF2B5EF4-FFF2-40B4-BE49-F238E27FC236}">
                <a16:creationId xmlns:a16="http://schemas.microsoft.com/office/drawing/2014/main" id="{63F679E0-A01E-4836-8C3E-9BD554D9ACA2}"/>
              </a:ext>
            </a:extLst>
          </p:cNvPr>
          <p:cNvSpPr/>
          <p:nvPr/>
        </p:nvSpPr>
        <p:spPr>
          <a:xfrm>
            <a:off x="8476885" y="4109440"/>
            <a:ext cx="3054927" cy="1729297"/>
          </a:xfrm>
          <a:prstGeom prst="round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2" descr="Icon&#10;&#10;Description automatically generated">
            <a:extLst>
              <a:ext uri="{FF2B5EF4-FFF2-40B4-BE49-F238E27FC236}">
                <a16:creationId xmlns:a16="http://schemas.microsoft.com/office/drawing/2014/main" id="{E984EAAF-28EA-49D7-BE40-1444922126A6}"/>
              </a:ext>
            </a:extLst>
          </p:cNvPr>
          <p:cNvPicPr>
            <a:picLocks noChangeAspect="1"/>
          </p:cNvPicPr>
          <p:nvPr/>
        </p:nvPicPr>
        <p:blipFill>
          <a:blip r:embed="rId6"/>
          <a:stretch>
            <a:fillRect/>
          </a:stretch>
        </p:blipFill>
        <p:spPr>
          <a:xfrm>
            <a:off x="8959159" y="4175184"/>
            <a:ext cx="2181225" cy="1584384"/>
          </a:xfrm>
          <a:prstGeom prst="rect">
            <a:avLst/>
          </a:prstGeom>
        </p:spPr>
      </p:pic>
      <p:sp>
        <p:nvSpPr>
          <p:cNvPr id="13" name="TextBox 12">
            <a:extLst>
              <a:ext uri="{FF2B5EF4-FFF2-40B4-BE49-F238E27FC236}">
                <a16:creationId xmlns:a16="http://schemas.microsoft.com/office/drawing/2014/main" id="{2B7911A2-F0AE-4EEF-8405-9A9764694FCE}"/>
              </a:ext>
            </a:extLst>
          </p:cNvPr>
          <p:cNvSpPr txBox="1"/>
          <p:nvPr/>
        </p:nvSpPr>
        <p:spPr>
          <a:xfrm>
            <a:off x="468702" y="22946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14" name="TextBox 13">
            <a:extLst>
              <a:ext uri="{FF2B5EF4-FFF2-40B4-BE49-F238E27FC236}">
                <a16:creationId xmlns:a16="http://schemas.microsoft.com/office/drawing/2014/main" id="{C3DF5B12-891A-4921-9B6D-125A26E5B7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t>
            </a:r>
            <a:endParaRPr lang="en-US"/>
          </a:p>
        </p:txBody>
      </p:sp>
      <p:sp>
        <p:nvSpPr>
          <p:cNvPr id="15" name="TextBox 14">
            <a:extLst>
              <a:ext uri="{FF2B5EF4-FFF2-40B4-BE49-F238E27FC236}">
                <a16:creationId xmlns:a16="http://schemas.microsoft.com/office/drawing/2014/main" id="{4AC0783B-4E7D-4AB9-A930-208FCF2E8745}"/>
              </a:ext>
            </a:extLst>
          </p:cNvPr>
          <p:cNvSpPr txBox="1"/>
          <p:nvPr/>
        </p:nvSpPr>
        <p:spPr>
          <a:xfrm>
            <a:off x="5342626" y="32435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t>
            </a:r>
            <a:endParaRPr lang="en-US"/>
          </a:p>
        </p:txBody>
      </p:sp>
      <p:sp>
        <p:nvSpPr>
          <p:cNvPr id="16" name="TextBox 15">
            <a:extLst>
              <a:ext uri="{FF2B5EF4-FFF2-40B4-BE49-F238E27FC236}">
                <a16:creationId xmlns:a16="http://schemas.microsoft.com/office/drawing/2014/main" id="{23B58EBB-484E-4BEA-AC4C-0896EEFAD743}"/>
              </a:ext>
            </a:extLst>
          </p:cNvPr>
          <p:cNvSpPr txBox="1"/>
          <p:nvPr/>
        </p:nvSpPr>
        <p:spPr>
          <a:xfrm>
            <a:off x="4868174" y="39911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t>
            </a:r>
            <a:endParaRPr lang="en-US"/>
          </a:p>
        </p:txBody>
      </p:sp>
      <p:pic>
        <p:nvPicPr>
          <p:cNvPr id="20" name="Picture 20" descr="A picture containing text&#10;&#10;Description automatically generated">
            <a:extLst>
              <a:ext uri="{FF2B5EF4-FFF2-40B4-BE49-F238E27FC236}">
                <a16:creationId xmlns:a16="http://schemas.microsoft.com/office/drawing/2014/main" id="{76E4AFAF-34F3-46EA-BBFF-9CF1223CDDBA}"/>
              </a:ext>
            </a:extLst>
          </p:cNvPr>
          <p:cNvPicPr>
            <a:picLocks noChangeAspect="1"/>
          </p:cNvPicPr>
          <p:nvPr/>
        </p:nvPicPr>
        <p:blipFill>
          <a:blip r:embed="rId7"/>
          <a:stretch>
            <a:fillRect/>
          </a:stretch>
        </p:blipFill>
        <p:spPr>
          <a:xfrm>
            <a:off x="8906774" y="2072047"/>
            <a:ext cx="2286000" cy="1304925"/>
          </a:xfrm>
          <a:prstGeom prst="rect">
            <a:avLst/>
          </a:prstGeom>
        </p:spPr>
      </p:pic>
      <p:sp>
        <p:nvSpPr>
          <p:cNvPr id="21" name="TextBox 20">
            <a:extLst>
              <a:ext uri="{FF2B5EF4-FFF2-40B4-BE49-F238E27FC236}">
                <a16:creationId xmlns:a16="http://schemas.microsoft.com/office/drawing/2014/main" id="{A21182E3-54B0-49C2-92F0-A78A9BCBFE59}"/>
              </a:ext>
            </a:extLst>
          </p:cNvPr>
          <p:cNvSpPr txBox="1"/>
          <p:nvPr/>
        </p:nvSpPr>
        <p:spPr>
          <a:xfrm>
            <a:off x="5342626" y="44512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a:t>
            </a:r>
          </a:p>
        </p:txBody>
      </p:sp>
      <p:grpSp>
        <p:nvGrpSpPr>
          <p:cNvPr id="27" name="Group 26"/>
          <p:cNvGrpSpPr/>
          <p:nvPr/>
        </p:nvGrpSpPr>
        <p:grpSpPr>
          <a:xfrm>
            <a:off x="518914" y="1461248"/>
            <a:ext cx="3469338" cy="240928"/>
            <a:chOff x="4541759" y="3703069"/>
            <a:chExt cx="3442430" cy="240928"/>
          </a:xfrm>
        </p:grpSpPr>
        <p:sp>
          <p:nvSpPr>
            <p:cNvPr id="29" name="Rectangle 28">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0" name="Rectangle 29">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2" name="Rectangle 31">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3" name="Rectangle 32">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256190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18914" y="1461248"/>
            <a:ext cx="3469338" cy="240928"/>
            <a:chOff x="4541759" y="3703069"/>
            <a:chExt cx="3442430" cy="240928"/>
          </a:xfrm>
        </p:grpSpPr>
        <p:sp>
          <p:nvSpPr>
            <p:cNvPr id="29" name="Rectangle 28">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0" name="Rectangle 29">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1" name="Rectangle 30">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2" name="Rectangle 31">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
        <p:nvSpPr>
          <p:cNvPr id="33" name="TextBox 32">
            <a:extLst>
              <a:ext uri="{FF2B5EF4-FFF2-40B4-BE49-F238E27FC236}">
                <a16:creationId xmlns:a16="http://schemas.microsoft.com/office/drawing/2014/main" id="{FF4621A8-1C76-4351-B0FD-F79A84E45E51}"/>
              </a:ext>
            </a:extLst>
          </p:cNvPr>
          <p:cNvSpPr txBox="1"/>
          <p:nvPr/>
        </p:nvSpPr>
        <p:spPr>
          <a:xfrm>
            <a:off x="494458" y="2046544"/>
            <a:ext cx="4896571" cy="4100097"/>
          </a:xfrm>
          <a:prstGeom prst="rect">
            <a:avLst/>
          </a:prstGeom>
          <a:noFill/>
        </p:spPr>
        <p:txBody>
          <a:bodyPr wrap="square" lIns="91440" tIns="45720" rIns="91440" bIns="45720" rtlCol="0" anchor="t">
            <a:spAutoFit/>
          </a:bodyPr>
          <a:lstStyle/>
          <a:p>
            <a:pPr fontAlgn="base"/>
            <a:r>
              <a:rPr lang="en-US" b="1" dirty="0">
                <a:latin typeface="Open Sans" panose="020B0606030504020204" pitchFamily="34" charset="0"/>
                <a:ea typeface="Open Sans" panose="020B0606030504020204" pitchFamily="34" charset="0"/>
                <a:cs typeface="Open Sans" panose="020B0606030504020204" pitchFamily="34" charset="0"/>
              </a:rPr>
              <a:t>BUSINESS CONCEPT</a:t>
            </a:r>
            <a:r>
              <a:rPr lang="en-US" dirty="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05000"/>
              </a:lnSpc>
              <a:spcBef>
                <a:spcPts val="200"/>
              </a:spcBef>
              <a:buClr>
                <a:srgbClr val="00B0F0"/>
              </a:buClr>
              <a:buFont typeface="Wingdings" panose="05000000000000000000" pitchFamily="2" charset="2"/>
              <a:buChar char="ü"/>
            </a:pPr>
            <a:r>
              <a:rPr lang="en-US" sz="1400" dirty="0">
                <a:latin typeface="Open Sans"/>
                <a:ea typeface="Open Sans"/>
                <a:cs typeface="Open Sans"/>
              </a:rPr>
              <a:t>Secure &amp; quick messaging becomes easier</a:t>
            </a:r>
          </a:p>
          <a:p>
            <a:pPr marL="285750" indent="-285750">
              <a:lnSpc>
                <a:spcPct val="105000"/>
              </a:lnSpc>
              <a:spcBef>
                <a:spcPts val="200"/>
              </a:spcBef>
              <a:buClr>
                <a:srgbClr val="00B0F0"/>
              </a:buClr>
              <a:buFont typeface="Wingdings" panose="05000000000000000000"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Productive services that emphasize latest methods for quick communication.</a:t>
            </a:r>
          </a:p>
          <a:p>
            <a:pPr marL="285750" indent="-285750">
              <a:lnSpc>
                <a:spcPct val="105000"/>
              </a:lnSpc>
              <a:spcBef>
                <a:spcPts val="200"/>
              </a:spcBef>
              <a:buClr>
                <a:srgbClr val="00B0F0"/>
              </a:buClr>
              <a:buFont typeface="Wingdings" panose="05000000000000000000" pitchFamily="2" charset="2"/>
              <a:buChar char="ü"/>
            </a:pPr>
            <a:r>
              <a:rPr lang="en-US" sz="1400" dirty="0">
                <a:latin typeface="Open Sans"/>
                <a:ea typeface="Open Sans"/>
                <a:cs typeface="Open Sans"/>
              </a:rPr>
              <a:t>Get rid of old communication methods within and outside your organization. </a:t>
            </a:r>
          </a:p>
          <a:p>
            <a:pPr marL="285750" indent="-285750">
              <a:lnSpc>
                <a:spcPct val="105000"/>
              </a:lnSpc>
              <a:spcBef>
                <a:spcPts val="200"/>
              </a:spcBef>
              <a:buClr>
                <a:srgbClr val="00B0F0"/>
              </a:buClr>
              <a:buFont typeface="Wingdings" panose="05000000000000000000" pitchFamily="2" charset="2"/>
              <a:buChar char="ü"/>
            </a:pPr>
            <a:r>
              <a:rPr lang="en-US" sz="1400" dirty="0">
                <a:latin typeface="Open Sans"/>
                <a:ea typeface="Open Sans"/>
                <a:cs typeface="Open Sans"/>
              </a:rPr>
              <a:t>Makes communication easier &amp; faster through SMS Gateway.</a:t>
            </a:r>
            <a:endParaRPr lang="en-US" dirty="0"/>
          </a:p>
          <a:p>
            <a:pPr marL="285750" indent="-285750">
              <a:lnSpc>
                <a:spcPct val="105000"/>
              </a:lnSpc>
              <a:spcBef>
                <a:spcPts val="200"/>
              </a:spcBef>
              <a:buClr>
                <a:srgbClr val="00B0F0"/>
              </a:buClr>
              <a:buFont typeface="Wingdings" panose="05000000000000000000"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Outstanding SMS services for you to flourish your business instantly.</a:t>
            </a:r>
          </a:p>
          <a:p>
            <a:pPr marL="285750" indent="-285750">
              <a:lnSpc>
                <a:spcPct val="105000"/>
              </a:lnSpc>
              <a:spcBef>
                <a:spcPts val="200"/>
              </a:spcBef>
              <a:buClr>
                <a:srgbClr val="00B0F0"/>
              </a:buClr>
              <a:buFont typeface="Wingdings" panose="05000000000000000000"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Can send billing and invoicing details to customers through SMS.</a:t>
            </a:r>
          </a:p>
          <a:p>
            <a:pPr fontAlgn="base"/>
            <a:endParaRPr lang="en-US" dirty="0">
              <a:latin typeface="Open Sans" panose="020B0606030504020204" pitchFamily="34" charset="0"/>
              <a:ea typeface="Open Sans" panose="020B0606030504020204" pitchFamily="34" charset="0"/>
              <a:cs typeface="Open Sans" panose="020B0606030504020204" pitchFamily="34" charset="0"/>
            </a:endParaRPr>
          </a:p>
          <a:p>
            <a:pPr>
              <a:buClr>
                <a:srgbClr val="AA2012"/>
              </a:buClr>
            </a:pPr>
            <a:r>
              <a:rPr lang="en-US" sz="2000" b="1" dirty="0"/>
              <a:t>Target Market</a:t>
            </a:r>
          </a:p>
          <a:p>
            <a:pPr marL="285750" indent="-285750">
              <a:lnSpc>
                <a:spcPct val="105000"/>
              </a:lnSpc>
              <a:spcBef>
                <a:spcPts val="200"/>
              </a:spcBef>
              <a:buClr>
                <a:srgbClr val="00B0F0"/>
              </a:buClr>
              <a:buFont typeface="Wingdings" panose="05000000000000000000"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Expand in emerging markets</a:t>
            </a:r>
          </a:p>
          <a:p>
            <a:pPr marL="285750" indent="-285750">
              <a:lnSpc>
                <a:spcPct val="105000"/>
              </a:lnSpc>
              <a:spcBef>
                <a:spcPts val="200"/>
              </a:spcBef>
              <a:buClr>
                <a:srgbClr val="00B0F0"/>
              </a:buClr>
              <a:buFont typeface="Wingdings" panose="05000000000000000000" pitchFamily="2" charset="2"/>
              <a:buChar char="ü"/>
            </a:pPr>
            <a:r>
              <a:rPr lang="en-US" sz="1400" dirty="0">
                <a:latin typeface="Open Sans" panose="020B0606030504020204" pitchFamily="34" charset="0"/>
                <a:ea typeface="Open Sans" panose="020B0606030504020204" pitchFamily="34" charset="0"/>
                <a:cs typeface="Open Sans" panose="020B0606030504020204" pitchFamily="34" charset="0"/>
              </a:rPr>
              <a:t>New products / time to market</a:t>
            </a:r>
          </a:p>
        </p:txBody>
      </p:sp>
      <p:grpSp>
        <p:nvGrpSpPr>
          <p:cNvPr id="2" name="Group 1"/>
          <p:cNvGrpSpPr/>
          <p:nvPr/>
        </p:nvGrpSpPr>
        <p:grpSpPr>
          <a:xfrm>
            <a:off x="5727649" y="1131912"/>
            <a:ext cx="6146851" cy="5740400"/>
            <a:chOff x="5924277" y="924139"/>
            <a:chExt cx="6267723" cy="5853280"/>
          </a:xfrm>
        </p:grpSpPr>
        <p:sp>
          <p:nvSpPr>
            <p:cNvPr id="38" name="Rectangle 37">
              <a:extLst>
                <a:ext uri="{FF2B5EF4-FFF2-40B4-BE49-F238E27FC236}">
                  <a16:creationId xmlns:a16="http://schemas.microsoft.com/office/drawing/2014/main" id="{CB8C3E72-3184-4F3A-9420-3D8A7CAD8907}"/>
                </a:ext>
              </a:extLst>
            </p:cNvPr>
            <p:cNvSpPr/>
            <p:nvPr/>
          </p:nvSpPr>
          <p:spPr>
            <a:xfrm>
              <a:off x="5924772" y="3722492"/>
              <a:ext cx="6267228" cy="3054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BA1DBD-5861-4D40-B373-810F7BDCA180}"/>
                </a:ext>
              </a:extLst>
            </p:cNvPr>
            <p:cNvSpPr/>
            <p:nvPr/>
          </p:nvSpPr>
          <p:spPr>
            <a:xfrm>
              <a:off x="5924277" y="5116241"/>
              <a:ext cx="6267723" cy="1661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300">
                  <a:solidFill>
                    <a:schemeClr val="tx1">
                      <a:lumMod val="85000"/>
                      <a:lumOff val="15000"/>
                    </a:schemeClr>
                  </a:solidFill>
                  <a:latin typeface="Open Sans"/>
                  <a:ea typeface="Open Sans"/>
                  <a:cs typeface="Open Sans"/>
                </a:rPr>
                <a:t>Emphasize on secure messaging and delivery of SMS in bundles at very low cost and smooth service.</a:t>
              </a:r>
            </a:p>
          </p:txBody>
        </p:sp>
        <p:pic>
          <p:nvPicPr>
            <p:cNvPr id="34" name="Picture 33">
              <a:extLst>
                <a:ext uri="{FF2B5EF4-FFF2-40B4-BE49-F238E27FC236}">
                  <a16:creationId xmlns:a16="http://schemas.microsoft.com/office/drawing/2014/main" id="{ECDD84EE-70D1-473D-88E8-08699B8952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0463" y="3842898"/>
              <a:ext cx="2820531" cy="1152938"/>
            </a:xfrm>
            <a:prstGeom prst="rect">
              <a:avLst/>
            </a:prstGeom>
          </p:spPr>
        </p:pic>
        <p:sp>
          <p:nvSpPr>
            <p:cNvPr id="24" name="Rectangle 23">
              <a:extLst>
                <a:ext uri="{FF2B5EF4-FFF2-40B4-BE49-F238E27FC236}">
                  <a16:creationId xmlns:a16="http://schemas.microsoft.com/office/drawing/2014/main" id="{DF1E863B-4989-45BE-9203-344E5C87F40D}"/>
                </a:ext>
              </a:extLst>
            </p:cNvPr>
            <p:cNvSpPr/>
            <p:nvPr/>
          </p:nvSpPr>
          <p:spPr>
            <a:xfrm>
              <a:off x="5953125" y="924139"/>
              <a:ext cx="6153561" cy="2679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5988223-2451-41A2-8136-353BA6AE98CA}"/>
                </a:ext>
              </a:extLst>
            </p:cNvPr>
            <p:cNvSpPr/>
            <p:nvPr/>
          </p:nvSpPr>
          <p:spPr>
            <a:xfrm>
              <a:off x="5953125" y="2381250"/>
              <a:ext cx="6154491" cy="12609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300">
                  <a:solidFill>
                    <a:schemeClr val="tx1">
                      <a:lumMod val="85000"/>
                      <a:lumOff val="15000"/>
                    </a:schemeClr>
                  </a:solidFill>
                  <a:latin typeface="Open Sans"/>
                  <a:ea typeface="Open Sans"/>
                  <a:cs typeface="Open Sans"/>
                </a:rPr>
                <a:t>One of the best SMS Gateway service provider in Australia with cost benefits. that makes communication easier and faster. Save paper cost and go green. Unlimited SMS in One Go.</a:t>
              </a:r>
            </a:p>
          </p:txBody>
        </p:sp>
        <p:pic>
          <p:nvPicPr>
            <p:cNvPr id="26" name="Picture 25" descr="A close up of a sign&#10;&#10;Description generated with very high confidence">
              <a:extLst>
                <a:ext uri="{FF2B5EF4-FFF2-40B4-BE49-F238E27FC236}">
                  <a16:creationId xmlns:a16="http://schemas.microsoft.com/office/drawing/2014/main" id="{B50EE78F-282E-4746-8312-A610A3E69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453" y="1393818"/>
              <a:ext cx="2857500" cy="581025"/>
            </a:xfrm>
            <a:prstGeom prst="rect">
              <a:avLst/>
            </a:prstGeom>
          </p:spPr>
        </p:pic>
      </p:grpSp>
      <p:pic>
        <p:nvPicPr>
          <p:cNvPr id="16" name="Picture 15"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sp>
        <p:nvSpPr>
          <p:cNvPr id="27" name="TextBox 26">
            <a:extLst>
              <a:ext uri="{FF2B5EF4-FFF2-40B4-BE49-F238E27FC236}">
                <a16:creationId xmlns:a16="http://schemas.microsoft.com/office/drawing/2014/main" id="{CE0ED0B3-5DA1-46AE-A728-12954987D398}"/>
              </a:ext>
            </a:extLst>
          </p:cNvPr>
          <p:cNvSpPr txBox="1"/>
          <p:nvPr/>
        </p:nvSpPr>
        <p:spPr>
          <a:xfrm>
            <a:off x="439544" y="691807"/>
            <a:ext cx="4373756" cy="769441"/>
          </a:xfrm>
          <a:prstGeom prst="rect">
            <a:avLst/>
          </a:prstGeom>
          <a:noFill/>
        </p:spPr>
        <p:txBody>
          <a:bodyPr wrap="square" rtlCol="0">
            <a:spAutoFit/>
          </a:bodyPr>
          <a:lstStyle/>
          <a:p>
            <a:r>
              <a:rPr lang="en-US" sz="4400">
                <a:latin typeface="Open Sans Extrabold" panose="020B0906030804020204" pitchFamily="34" charset="0"/>
                <a:ea typeface="Open Sans Extrabold" panose="020B0906030804020204" pitchFamily="34" charset="0"/>
                <a:cs typeface="Open Sans Extrabold" panose="020B0906030804020204" pitchFamily="34" charset="0"/>
              </a:rPr>
              <a:t>SMS GATEWAY</a:t>
            </a:r>
            <a:endParaRPr lang="en-US" sz="4400"/>
          </a:p>
        </p:txBody>
      </p:sp>
    </p:spTree>
    <p:extLst>
      <p:ext uri="{BB962C8B-B14F-4D97-AF65-F5344CB8AC3E}">
        <p14:creationId xmlns:p14="http://schemas.microsoft.com/office/powerpoint/2010/main" val="56029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E0ED0B3-5DA1-46AE-A728-12954987D398}"/>
              </a:ext>
            </a:extLst>
          </p:cNvPr>
          <p:cNvSpPr txBox="1"/>
          <p:nvPr/>
        </p:nvSpPr>
        <p:spPr>
          <a:xfrm>
            <a:off x="439544" y="691807"/>
            <a:ext cx="4373756" cy="769441"/>
          </a:xfrm>
          <a:prstGeom prst="rect">
            <a:avLst/>
          </a:prstGeom>
          <a:noFill/>
        </p:spPr>
        <p:txBody>
          <a:bodyPr wrap="square" rtlCol="0">
            <a:spAutoFit/>
          </a:bodyPr>
          <a:lstStyle/>
          <a:p>
            <a:r>
              <a:rPr lang="en-US" sz="4400">
                <a:latin typeface="Open Sans Extrabold" panose="020B0906030804020204" pitchFamily="34" charset="0"/>
                <a:ea typeface="Open Sans Extrabold" panose="020B0906030804020204" pitchFamily="34" charset="0"/>
                <a:cs typeface="Open Sans Extrabold" panose="020B0906030804020204" pitchFamily="34" charset="0"/>
              </a:rPr>
              <a:t>CLIENT BASE</a:t>
            </a:r>
            <a:endParaRPr lang="en-US" sz="4400"/>
          </a:p>
        </p:txBody>
      </p:sp>
      <p:sp>
        <p:nvSpPr>
          <p:cNvPr id="2" name="TextBox 1">
            <a:extLst>
              <a:ext uri="{FF2B5EF4-FFF2-40B4-BE49-F238E27FC236}">
                <a16:creationId xmlns:a16="http://schemas.microsoft.com/office/drawing/2014/main" id="{CE1B5069-7599-4296-B65D-0D7CED6AEF34}"/>
              </a:ext>
            </a:extLst>
          </p:cNvPr>
          <p:cNvSpPr txBox="1"/>
          <p:nvPr/>
        </p:nvSpPr>
        <p:spPr>
          <a:xfrm>
            <a:off x="439544" y="71475"/>
            <a:ext cx="5250083" cy="830997"/>
          </a:xfrm>
          <a:prstGeom prst="rect">
            <a:avLst/>
          </a:prstGeom>
          <a:noFill/>
        </p:spPr>
        <p:txBody>
          <a:bodyPr wrap="square" rtlCol="0">
            <a:spAutoFit/>
          </a:bodyPr>
          <a:lstStyle/>
          <a:p>
            <a:r>
              <a:rPr lang="en-US" sz="4800">
                <a:solidFill>
                  <a:srgbClr val="00B0F0"/>
                </a:solidFill>
                <a:latin typeface="Open Sans Extrabold" panose="020B0906030804020204" pitchFamily="34" charset="0"/>
                <a:ea typeface="Open Sans Extrabold" panose="020B0906030804020204" pitchFamily="34" charset="0"/>
                <a:cs typeface="Open Sans Extrabold" panose="020B0906030804020204" pitchFamily="34" charset="0"/>
              </a:rPr>
              <a:t>smc.net.au</a:t>
            </a:r>
          </a:p>
        </p:txBody>
      </p:sp>
      <p:pic>
        <p:nvPicPr>
          <p:cNvPr id="9" name="Picture 8">
            <a:extLst>
              <a:ext uri="{FF2B5EF4-FFF2-40B4-BE49-F238E27FC236}">
                <a16:creationId xmlns:a16="http://schemas.microsoft.com/office/drawing/2014/main" id="{74D25A3A-8D57-4C0E-AD77-A4862F7CA976}"/>
              </a:ext>
            </a:extLst>
          </p:cNvPr>
          <p:cNvPicPr>
            <a:picLocks noChangeAspect="1"/>
          </p:cNvPicPr>
          <p:nvPr/>
        </p:nvPicPr>
        <p:blipFill>
          <a:blip r:embed="rId2"/>
          <a:stretch>
            <a:fillRect/>
          </a:stretch>
        </p:blipFill>
        <p:spPr>
          <a:xfrm>
            <a:off x="566738" y="2726237"/>
            <a:ext cx="11058525" cy="3200400"/>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D1454EB3-9026-4764-9259-0A1CA758B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907" y="1867353"/>
            <a:ext cx="2802394" cy="569820"/>
          </a:xfrm>
          <a:prstGeom prst="rect">
            <a:avLst/>
          </a:prstGeom>
        </p:spPr>
      </p:pic>
      <p:grpSp>
        <p:nvGrpSpPr>
          <p:cNvPr id="19" name="Group 18"/>
          <p:cNvGrpSpPr/>
          <p:nvPr/>
        </p:nvGrpSpPr>
        <p:grpSpPr>
          <a:xfrm>
            <a:off x="518914" y="1461248"/>
            <a:ext cx="3469338" cy="240928"/>
            <a:chOff x="4541759" y="3703069"/>
            <a:chExt cx="3442430" cy="240928"/>
          </a:xfrm>
        </p:grpSpPr>
        <p:sp>
          <p:nvSpPr>
            <p:cNvPr id="20" name="Rectangle 19">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1" name="Rectangle 20">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2" name="Rectangle 21">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3" name="Rectangle 22">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276932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E0ED0B3-5DA1-46AE-A728-12954987D398}"/>
              </a:ext>
            </a:extLst>
          </p:cNvPr>
          <p:cNvSpPr txBox="1"/>
          <p:nvPr/>
        </p:nvSpPr>
        <p:spPr>
          <a:xfrm>
            <a:off x="439544" y="691807"/>
            <a:ext cx="4373756" cy="769441"/>
          </a:xfrm>
          <a:prstGeom prst="rect">
            <a:avLst/>
          </a:prstGeom>
          <a:noFill/>
        </p:spPr>
        <p:txBody>
          <a:bodyPr wrap="square" rtlCol="0">
            <a:spAutoFit/>
          </a:bodyPr>
          <a:lstStyle/>
          <a:p>
            <a:r>
              <a:rPr lang="en-US" sz="4400">
                <a:latin typeface="Open Sans Extrabold" panose="020B0906030804020204" pitchFamily="34" charset="0"/>
                <a:ea typeface="Open Sans Extrabold" panose="020B0906030804020204" pitchFamily="34" charset="0"/>
                <a:cs typeface="Open Sans Extrabold" panose="020B0906030804020204" pitchFamily="34" charset="0"/>
              </a:rPr>
              <a:t>SERVICES</a:t>
            </a:r>
            <a:endParaRPr lang="en-US" sz="4400"/>
          </a:p>
        </p:txBody>
      </p:sp>
      <p:sp>
        <p:nvSpPr>
          <p:cNvPr id="2" name="TextBox 1">
            <a:extLst>
              <a:ext uri="{FF2B5EF4-FFF2-40B4-BE49-F238E27FC236}">
                <a16:creationId xmlns:a16="http://schemas.microsoft.com/office/drawing/2014/main" id="{CE1B5069-7599-4296-B65D-0D7CED6AEF34}"/>
              </a:ext>
            </a:extLst>
          </p:cNvPr>
          <p:cNvSpPr txBox="1"/>
          <p:nvPr/>
        </p:nvSpPr>
        <p:spPr>
          <a:xfrm>
            <a:off x="439544" y="96875"/>
            <a:ext cx="5250083" cy="830997"/>
          </a:xfrm>
          <a:prstGeom prst="rect">
            <a:avLst/>
          </a:prstGeom>
          <a:noFill/>
        </p:spPr>
        <p:txBody>
          <a:bodyPr wrap="square" rtlCol="0">
            <a:spAutoFit/>
          </a:bodyPr>
          <a:lstStyle/>
          <a:p>
            <a:r>
              <a:rPr lang="en-US" sz="4800">
                <a:solidFill>
                  <a:srgbClr val="00B0F0"/>
                </a:solidFill>
                <a:latin typeface="Open Sans Extrabold" panose="020B0906030804020204" pitchFamily="34" charset="0"/>
                <a:ea typeface="Open Sans Extrabold" panose="020B0906030804020204" pitchFamily="34" charset="0"/>
                <a:cs typeface="Open Sans Extrabold" panose="020B0906030804020204" pitchFamily="34" charset="0"/>
              </a:rPr>
              <a:t>IT SUPPORT</a:t>
            </a:r>
          </a:p>
        </p:txBody>
      </p:sp>
      <p:pic>
        <p:nvPicPr>
          <p:cNvPr id="9" name="Picture 8">
            <a:extLst>
              <a:ext uri="{FF2B5EF4-FFF2-40B4-BE49-F238E27FC236}">
                <a16:creationId xmlns:a16="http://schemas.microsoft.com/office/drawing/2014/main" id="{71689ACF-9C55-42E9-B652-F392A657D47D}"/>
              </a:ext>
            </a:extLst>
          </p:cNvPr>
          <p:cNvPicPr>
            <a:picLocks noChangeAspect="1"/>
          </p:cNvPicPr>
          <p:nvPr/>
        </p:nvPicPr>
        <p:blipFill>
          <a:blip r:embed="rId3"/>
          <a:stretch>
            <a:fillRect/>
          </a:stretch>
        </p:blipFill>
        <p:spPr>
          <a:xfrm>
            <a:off x="4034411" y="1183361"/>
            <a:ext cx="7727616" cy="5839739"/>
          </a:xfrm>
          <a:prstGeom prst="rect">
            <a:avLst/>
          </a:prstGeom>
        </p:spPr>
      </p:pic>
      <p:pic>
        <p:nvPicPr>
          <p:cNvPr id="19" name="Picture 18"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grpSp>
        <p:nvGrpSpPr>
          <p:cNvPr id="20" name="Group 19"/>
          <p:cNvGrpSpPr/>
          <p:nvPr/>
        </p:nvGrpSpPr>
        <p:grpSpPr>
          <a:xfrm>
            <a:off x="518914" y="1461248"/>
            <a:ext cx="3469338" cy="240928"/>
            <a:chOff x="4541759" y="3703069"/>
            <a:chExt cx="3442430" cy="240928"/>
          </a:xfrm>
        </p:grpSpPr>
        <p:sp>
          <p:nvSpPr>
            <p:cNvPr id="21" name="Rectangle 20">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2" name="Rectangle 21">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3" name="Rectangle 22">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4" name="Rectangle 23">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408520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itting at a table&#10;&#10;Description generated with very high confidence">
            <a:extLst>
              <a:ext uri="{FF2B5EF4-FFF2-40B4-BE49-F238E27FC236}">
                <a16:creationId xmlns:a16="http://schemas.microsoft.com/office/drawing/2014/main" id="{6EE14048-C9B1-4572-B281-B41BFF843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a:extLst>
              <a:ext uri="{FF2B5EF4-FFF2-40B4-BE49-F238E27FC236}">
                <a16:creationId xmlns:a16="http://schemas.microsoft.com/office/drawing/2014/main" id="{CE0ED0B3-5DA1-46AE-A728-12954987D398}"/>
              </a:ext>
            </a:extLst>
          </p:cNvPr>
          <p:cNvSpPr txBox="1"/>
          <p:nvPr/>
        </p:nvSpPr>
        <p:spPr>
          <a:xfrm>
            <a:off x="439544" y="691807"/>
            <a:ext cx="6443856" cy="769441"/>
          </a:xfrm>
          <a:prstGeom prst="rect">
            <a:avLst/>
          </a:prstGeom>
          <a:noFill/>
        </p:spPr>
        <p:txBody>
          <a:bodyPr wrap="square" rtlCol="0">
            <a:spAutoFit/>
          </a:bodyPr>
          <a:lstStyle/>
          <a:p>
            <a:r>
              <a:rPr lang="en-US" sz="4400" b="1">
                <a:latin typeface="Open Sans"/>
                <a:ea typeface="Open Sans"/>
                <a:cs typeface="Open Sans"/>
              </a:rPr>
              <a:t>For Continued Growth</a:t>
            </a:r>
          </a:p>
        </p:txBody>
      </p:sp>
      <p:sp>
        <p:nvSpPr>
          <p:cNvPr id="2" name="TextBox 1">
            <a:extLst>
              <a:ext uri="{FF2B5EF4-FFF2-40B4-BE49-F238E27FC236}">
                <a16:creationId xmlns:a16="http://schemas.microsoft.com/office/drawing/2014/main" id="{CE1B5069-7599-4296-B65D-0D7CED6AEF34}"/>
              </a:ext>
            </a:extLst>
          </p:cNvPr>
          <p:cNvSpPr txBox="1"/>
          <p:nvPr/>
        </p:nvSpPr>
        <p:spPr>
          <a:xfrm>
            <a:off x="395227" y="140617"/>
            <a:ext cx="5197543" cy="830997"/>
          </a:xfrm>
          <a:prstGeom prst="rect">
            <a:avLst/>
          </a:prstGeom>
          <a:noFill/>
        </p:spPr>
        <p:txBody>
          <a:bodyPr wrap="square" rtlCol="0">
            <a:spAutoFit/>
          </a:bodyPr>
          <a:lstStyle/>
          <a:p>
            <a:r>
              <a:rPr lang="sv-SE" sz="4800" b="1">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OPPORTUNITIES</a:t>
            </a:r>
            <a:endParaRPr lang="en-US" sz="4800" b="1">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32" name="Picture 31" descr="A picture containing object&#10;&#10;Description generated with very high confidence">
            <a:extLst>
              <a:ext uri="{FF2B5EF4-FFF2-40B4-BE49-F238E27FC236}">
                <a16:creationId xmlns:a16="http://schemas.microsoft.com/office/drawing/2014/main" id="{5505B7FB-1D93-4BAB-896B-195A6D8D0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34" y="5922640"/>
            <a:ext cx="2659597" cy="813757"/>
          </a:xfrm>
          <a:prstGeom prst="rect">
            <a:avLst/>
          </a:prstGeom>
        </p:spPr>
      </p:pic>
      <p:sp>
        <p:nvSpPr>
          <p:cNvPr id="11" name="TextBox 10">
            <a:extLst>
              <a:ext uri="{FF2B5EF4-FFF2-40B4-BE49-F238E27FC236}">
                <a16:creationId xmlns:a16="http://schemas.microsoft.com/office/drawing/2014/main" id="{1B69A076-BD01-46A6-BBBD-C8002F4048D0}"/>
              </a:ext>
            </a:extLst>
          </p:cNvPr>
          <p:cNvSpPr txBox="1"/>
          <p:nvPr/>
        </p:nvSpPr>
        <p:spPr>
          <a:xfrm>
            <a:off x="409188" y="1950240"/>
            <a:ext cx="6466642" cy="2269019"/>
          </a:xfrm>
          <a:prstGeom prst="rect">
            <a:avLst/>
          </a:prstGeom>
          <a:noFill/>
        </p:spPr>
        <p:txBody>
          <a:bodyPr wrap="none" lIns="91440" tIns="45720" rIns="91440" bIns="45720" rtlCol="0" anchor="t">
            <a:spAutoFit/>
          </a:bodyPr>
          <a:lstStyle/>
          <a:p>
            <a:pPr marL="285750" indent="-285750" algn="just">
              <a:lnSpc>
                <a:spcPct val="150000"/>
              </a:lnSpc>
              <a:buClr>
                <a:schemeClr val="accent6"/>
              </a:buClr>
              <a:buBlip>
                <a:blip r:embed="rId4"/>
              </a:buBlip>
            </a:pPr>
            <a:r>
              <a:rPr lang="en-US" sz="1600">
                <a:solidFill>
                  <a:schemeClr val="bg2">
                    <a:lumMod val="50000"/>
                  </a:schemeClr>
                </a:solidFill>
                <a:latin typeface="Open Sans"/>
                <a:ea typeface="Open Sans"/>
                <a:cs typeface="Open Sans"/>
              </a:rPr>
              <a:t>Emerging online markets</a:t>
            </a:r>
          </a:p>
          <a:p>
            <a:pPr marL="285750" indent="-285750" algn="just">
              <a:lnSpc>
                <a:spcPct val="150000"/>
              </a:lnSpc>
              <a:buClr>
                <a:schemeClr val="accent6"/>
              </a:buClr>
              <a:buBlip>
                <a:blip r:embed="rId4"/>
              </a:buBlip>
            </a:pPr>
            <a:r>
              <a:rPr lang="en-US" sz="1600">
                <a:solidFill>
                  <a:schemeClr val="bg2">
                    <a:lumMod val="50000"/>
                  </a:schemeClr>
                </a:solidFill>
                <a:latin typeface="Open Sans"/>
                <a:ea typeface="Open Sans"/>
                <a:cs typeface="Open Sans"/>
              </a:rPr>
              <a:t>Increased wealth/demographics</a:t>
            </a:r>
            <a:endParaRPr lang="en-US" sz="160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Clr>
                <a:schemeClr val="accent6"/>
              </a:buClr>
              <a:buBlip>
                <a:blip r:embed="rId4"/>
              </a:buBlip>
            </a:pPr>
            <a:r>
              <a:rPr lang="en-US" sz="1600">
                <a:solidFill>
                  <a:schemeClr val="bg2">
                    <a:lumMod val="50000"/>
                  </a:schemeClr>
                </a:solidFill>
                <a:latin typeface="Open Sans"/>
                <a:ea typeface="Open Sans"/>
                <a:cs typeface="Open Sans"/>
              </a:rPr>
              <a:t>Increased focus on innovative IT Solutions to meet competition</a:t>
            </a:r>
          </a:p>
          <a:p>
            <a:pPr marL="285750" indent="-285750" algn="just">
              <a:lnSpc>
                <a:spcPct val="150000"/>
              </a:lnSpc>
              <a:buClr>
                <a:schemeClr val="accent6"/>
              </a:buClr>
              <a:buBlip>
                <a:blip r:embed="rId4"/>
              </a:buBlip>
            </a:pPr>
            <a:r>
              <a:rPr lang="en-US" sz="160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Industrial innovation</a:t>
            </a:r>
          </a:p>
          <a:p>
            <a:pPr marL="285750" indent="-285750" algn="just">
              <a:lnSpc>
                <a:spcPct val="150000"/>
              </a:lnSpc>
              <a:buClr>
                <a:schemeClr val="accent6"/>
              </a:buClr>
              <a:buBlip>
                <a:blip r:embed="rId4"/>
              </a:buBlip>
            </a:pPr>
            <a:r>
              <a:rPr lang="en-US" sz="160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Higher acceptance rate among customers</a:t>
            </a:r>
          </a:p>
          <a:p>
            <a:pPr marL="285750" indent="-285750" algn="just">
              <a:lnSpc>
                <a:spcPct val="150000"/>
              </a:lnSpc>
              <a:buClr>
                <a:schemeClr val="accent6"/>
              </a:buClr>
              <a:buBlip>
                <a:blip r:embed="rId4"/>
              </a:buBlip>
            </a:pPr>
            <a:r>
              <a:rPr lang="en-US" sz="160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Expansion possibilities beyond our premium segments</a:t>
            </a:r>
          </a:p>
        </p:txBody>
      </p:sp>
      <p:grpSp>
        <p:nvGrpSpPr>
          <p:cNvPr id="13" name="Group 12"/>
          <p:cNvGrpSpPr/>
          <p:nvPr/>
        </p:nvGrpSpPr>
        <p:grpSpPr>
          <a:xfrm>
            <a:off x="518914" y="1461248"/>
            <a:ext cx="3469338" cy="240928"/>
            <a:chOff x="4541759" y="3703069"/>
            <a:chExt cx="3442430" cy="240928"/>
          </a:xfrm>
        </p:grpSpPr>
        <p:sp>
          <p:nvSpPr>
            <p:cNvPr id="21" name="Rectangle 20">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2" name="Rectangle 21">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3" name="Rectangle 22">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4" name="Rectangle 23">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3361002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6D7A6-760B-4A74-84F7-EEBA0FB12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 y="0"/>
            <a:ext cx="12192000" cy="6858000"/>
          </a:xfrm>
          <a:prstGeom prst="rect">
            <a:avLst/>
          </a:prstGeom>
        </p:spPr>
      </p:pic>
      <p:sp>
        <p:nvSpPr>
          <p:cNvPr id="12" name="Rectangle 11">
            <a:extLst>
              <a:ext uri="{FF2B5EF4-FFF2-40B4-BE49-F238E27FC236}">
                <a16:creationId xmlns:a16="http://schemas.microsoft.com/office/drawing/2014/main" id="{33857124-6DFC-4621-95B2-7AD4E32A3343}"/>
              </a:ext>
            </a:extLst>
          </p:cNvPr>
          <p:cNvSpPr/>
          <p:nvPr/>
        </p:nvSpPr>
        <p:spPr>
          <a:xfrm>
            <a:off x="3587692" y="989902"/>
            <a:ext cx="5016616" cy="1669407"/>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DABD93-2480-4394-B0E2-FE2BBCC2DBA1}"/>
              </a:ext>
            </a:extLst>
          </p:cNvPr>
          <p:cNvSpPr txBox="1"/>
          <p:nvPr/>
        </p:nvSpPr>
        <p:spPr>
          <a:xfrm>
            <a:off x="3717752" y="989902"/>
            <a:ext cx="3774978" cy="830997"/>
          </a:xfrm>
          <a:prstGeom prst="rect">
            <a:avLst/>
          </a:prstGeom>
          <a:noFill/>
        </p:spPr>
        <p:txBody>
          <a:bodyPr wrap="square" rtlCol="0">
            <a:spAutoFit/>
          </a:bodyPr>
          <a:lstStyle/>
          <a:p>
            <a:r>
              <a:rPr lang="en-US" sz="4800">
                <a:latin typeface="Open Sans Extrabold" panose="020B0906030804020204" pitchFamily="34" charset="0"/>
                <a:ea typeface="Open Sans Extrabold" panose="020B0906030804020204" pitchFamily="34" charset="0"/>
                <a:cs typeface="Open Sans Extrabold" panose="020B0906030804020204" pitchFamily="34" charset="0"/>
              </a:rPr>
              <a:t>TEAM OF</a:t>
            </a:r>
          </a:p>
        </p:txBody>
      </p:sp>
      <p:sp>
        <p:nvSpPr>
          <p:cNvPr id="10" name="TextBox 9">
            <a:extLst>
              <a:ext uri="{FF2B5EF4-FFF2-40B4-BE49-F238E27FC236}">
                <a16:creationId xmlns:a16="http://schemas.microsoft.com/office/drawing/2014/main" id="{D1436761-0186-46AE-8183-EA5D10D0FD01}"/>
              </a:ext>
            </a:extLst>
          </p:cNvPr>
          <p:cNvSpPr txBox="1"/>
          <p:nvPr/>
        </p:nvSpPr>
        <p:spPr>
          <a:xfrm>
            <a:off x="3704129" y="1451271"/>
            <a:ext cx="2832827" cy="830997"/>
          </a:xfrm>
          <a:prstGeom prst="rect">
            <a:avLst/>
          </a:prstGeom>
          <a:noFill/>
        </p:spPr>
        <p:txBody>
          <a:bodyPr wrap="none" rtlCol="0">
            <a:spAutoFit/>
          </a:bodyPr>
          <a:lstStyle/>
          <a:p>
            <a:r>
              <a:rPr lang="en-US" sz="480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EXPERTS</a:t>
            </a:r>
            <a:endParaRPr lang="en-US" sz="4800">
              <a:solidFill>
                <a:srgbClr val="92D050"/>
              </a:solidFill>
            </a:endParaRPr>
          </a:p>
        </p:txBody>
      </p:sp>
      <p:pic>
        <p:nvPicPr>
          <p:cNvPr id="11" name="Picture 10" descr="A picture containing object&#10;&#10;Description generated with very high confidence">
            <a:extLst>
              <a:ext uri="{FF2B5EF4-FFF2-40B4-BE49-F238E27FC236}">
                <a16:creationId xmlns:a16="http://schemas.microsoft.com/office/drawing/2014/main" id="{E9D31634-9DF0-408C-BC4C-FD9C36305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87279" y="1631781"/>
            <a:ext cx="1366222" cy="418023"/>
          </a:xfrm>
          <a:prstGeom prst="rect">
            <a:avLst/>
          </a:prstGeom>
        </p:spPr>
      </p:pic>
      <p:sp>
        <p:nvSpPr>
          <p:cNvPr id="2" name="Rectangle 1"/>
          <p:cNvSpPr/>
          <p:nvPr/>
        </p:nvSpPr>
        <p:spPr>
          <a:xfrm>
            <a:off x="32706" y="609798"/>
            <a:ext cx="4443211" cy="369332"/>
          </a:xfrm>
          <a:prstGeom prst="rect">
            <a:avLst/>
          </a:prstGeom>
        </p:spPr>
        <p:txBody>
          <a:bodyPr wrap="square">
            <a:spAutoFit/>
          </a:bodyPr>
          <a:lstStyle/>
          <a:p>
            <a:endParaRPr lang="en-US" b="1">
              <a:solidFill>
                <a:schemeClr val="bg1"/>
              </a:solidFill>
              <a:latin typeface="Open Sans" panose="020B0606030504020204" pitchFamily="34" charset="0"/>
            </a:endParaRPr>
          </a:p>
        </p:txBody>
      </p:sp>
      <p:grpSp>
        <p:nvGrpSpPr>
          <p:cNvPr id="13" name="Group 12"/>
          <p:cNvGrpSpPr/>
          <p:nvPr/>
        </p:nvGrpSpPr>
        <p:grpSpPr>
          <a:xfrm>
            <a:off x="3820951" y="2220982"/>
            <a:ext cx="3469338" cy="240928"/>
            <a:chOff x="4541759" y="3703069"/>
            <a:chExt cx="3442430" cy="240928"/>
          </a:xfrm>
        </p:grpSpPr>
        <p:sp>
          <p:nvSpPr>
            <p:cNvPr id="14" name="Rectangle 13">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5" name="Rectangle 14">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6" name="Rectangle 15">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7" name="Rectangle 16">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166548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
            <a:ext cx="2984500" cy="68580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p:cNvSpPr txBox="1"/>
          <p:nvPr/>
        </p:nvSpPr>
        <p:spPr>
          <a:xfrm>
            <a:off x="5810439" y="1502219"/>
            <a:ext cx="3748142" cy="1323439"/>
          </a:xfrm>
          <a:prstGeom prst="rect">
            <a:avLst/>
          </a:prstGeom>
          <a:noFill/>
        </p:spPr>
        <p:txBody>
          <a:bodyPr wrap="none" rtlCol="0">
            <a:spAutoFit/>
          </a:bodyPr>
          <a:lstStyle/>
          <a:p>
            <a:r>
              <a:rPr lang="en-US" sz="4000" b="1">
                <a:latin typeface="Open Sans Light" panose="020B0306030504020204" pitchFamily="34" charset="0"/>
                <a:ea typeface="Open Sans Light" panose="020B0306030504020204" pitchFamily="34" charset="0"/>
                <a:cs typeface="Open Sans Light" panose="020B0306030504020204" pitchFamily="34" charset="0"/>
              </a:rPr>
              <a:t>PROFESSIONAL</a:t>
            </a:r>
          </a:p>
          <a:p>
            <a:r>
              <a:rPr lang="en-US" sz="4000" b="1">
                <a:latin typeface="Open Sans bold" panose="020B0806030504020204" pitchFamily="34" charset="0"/>
                <a:ea typeface="Open Sans bold" panose="020B0806030504020204" pitchFamily="34" charset="0"/>
                <a:cs typeface="Open Sans bold" panose="020B0806030504020204" pitchFamily="34" charset="0"/>
              </a:rPr>
              <a:t>IT SERVICES</a:t>
            </a:r>
          </a:p>
        </p:txBody>
      </p:sp>
      <p:sp>
        <p:nvSpPr>
          <p:cNvPr id="5" name="Rectangle 4">
            <a:extLst>
              <a:ext uri="{FF2B5EF4-FFF2-40B4-BE49-F238E27FC236}">
                <a16:creationId xmlns:a16="http://schemas.microsoft.com/office/drawing/2014/main" id="{08DAE99A-8C9C-6F4D-937E-8B26C11C8A9E}"/>
              </a:ext>
            </a:extLst>
          </p:cNvPr>
          <p:cNvSpPr/>
          <p:nvPr/>
        </p:nvSpPr>
        <p:spPr>
          <a:xfrm>
            <a:off x="5878952" y="3228475"/>
            <a:ext cx="5283844" cy="1754326"/>
          </a:xfrm>
          <a:prstGeom prst="rect">
            <a:avLst/>
          </a:prstGeom>
        </p:spPr>
        <p:txBody>
          <a:bodyPr wrap="square">
            <a:spAutoFit/>
          </a:bodyPr>
          <a:lstStyle/>
          <a:p>
            <a:pPr>
              <a:lnSpc>
                <a:spcPct val="150000"/>
              </a:lnSpc>
            </a:pPr>
            <a:r>
              <a:rPr lang="en-US">
                <a:latin typeface="Open Sans Light" panose="020B0306030504020204" pitchFamily="34" charset="0"/>
                <a:ea typeface="Open Sans Light" panose="020B0306030504020204" pitchFamily="34" charset="0"/>
                <a:cs typeface="Open Sans Light" panose="020B0306030504020204" pitchFamily="34" charset="0"/>
              </a:rPr>
              <a:t>IT Company has 15-years-old history. We are most trusted technology solution experts, providing IT Services &amp; Solutions for businesses to grow online. </a:t>
            </a: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Picture Placeholder 1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999" r="21999"/>
          <a:stretch>
            <a:fillRect/>
          </a:stretch>
        </p:blipFill>
        <p:spPr/>
      </p:pic>
      <p:grpSp>
        <p:nvGrpSpPr>
          <p:cNvPr id="20" name="Group 19"/>
          <p:cNvGrpSpPr/>
          <p:nvPr/>
        </p:nvGrpSpPr>
        <p:grpSpPr>
          <a:xfrm>
            <a:off x="11786788" y="699868"/>
            <a:ext cx="410289" cy="1199493"/>
            <a:chOff x="11786788" y="859799"/>
            <a:chExt cx="410289" cy="1199492"/>
          </a:xfrm>
        </p:grpSpPr>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6788" y="859799"/>
              <a:ext cx="405209" cy="405209"/>
            </a:xfrm>
            <a:prstGeom prst="rect">
              <a:avLst/>
            </a:prstGeom>
          </p:spPr>
        </p:pic>
        <p:pic>
          <p:nvPicPr>
            <p:cNvPr id="22" name="Picture 2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1868" y="1654082"/>
              <a:ext cx="405209" cy="405209"/>
            </a:xfrm>
            <a:prstGeom prst="rect">
              <a:avLst/>
            </a:prstGeom>
          </p:spPr>
        </p:pic>
        <p:pic>
          <p:nvPicPr>
            <p:cNvPr id="24" name="Picture 23">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6788" y="1256941"/>
              <a:ext cx="405209" cy="405209"/>
            </a:xfrm>
            <a:prstGeom prst="rect">
              <a:avLst/>
            </a:prstGeom>
          </p:spPr>
        </p:pic>
      </p:grpSp>
      <p:pic>
        <p:nvPicPr>
          <p:cNvPr id="29" name="Picture 28"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8271" y="381476"/>
            <a:ext cx="2200855" cy="673396"/>
          </a:xfrm>
          <a:prstGeom prst="rect">
            <a:avLst/>
          </a:prstGeom>
        </p:spPr>
      </p:pic>
      <p:grpSp>
        <p:nvGrpSpPr>
          <p:cNvPr id="17" name="Group 16"/>
          <p:cNvGrpSpPr/>
          <p:nvPr/>
        </p:nvGrpSpPr>
        <p:grpSpPr>
          <a:xfrm>
            <a:off x="5949841" y="2906602"/>
            <a:ext cx="3469338" cy="240928"/>
            <a:chOff x="4541759" y="3703069"/>
            <a:chExt cx="3442430" cy="240928"/>
          </a:xfrm>
        </p:grpSpPr>
        <p:sp>
          <p:nvSpPr>
            <p:cNvPr id="30" name="Rectangle 29">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1" name="Rectangle 30">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2" name="Rectangle 31">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3" name="Rectangle 32">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132227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ody of water with a city in the background&#10;&#10;Description generated with high confidence">
            <a:extLst>
              <a:ext uri="{FF2B5EF4-FFF2-40B4-BE49-F238E27FC236}">
                <a16:creationId xmlns:a16="http://schemas.microsoft.com/office/drawing/2014/main" id="{7C16FA77-ECEF-4616-9C72-83E6B7D39DF3}"/>
              </a:ext>
            </a:extLst>
          </p:cNvPr>
          <p:cNvPicPr>
            <a:picLocks noChangeAspect="1"/>
          </p:cNvPicPr>
          <p:nvPr/>
        </p:nvPicPr>
        <p:blipFill rotWithShape="1">
          <a:blip r:embed="rId2">
            <a:extLst>
              <a:ext uri="{28A0092B-C50C-407E-A947-70E740481C1C}">
                <a14:useLocalDpi xmlns:a14="http://schemas.microsoft.com/office/drawing/2010/main" val="0"/>
              </a:ext>
            </a:extLst>
          </a:blip>
          <a:srcRect t="3783" b="6217"/>
          <a:stretch/>
        </p:blipFill>
        <p:spPr>
          <a:xfrm>
            <a:off x="20" y="0"/>
            <a:ext cx="12191980" cy="685799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933" y="72847"/>
            <a:ext cx="4507964" cy="1653316"/>
          </a:xfrm>
          <a:prstGeom prst="rect">
            <a:avLst/>
          </a:prstGeom>
        </p:spPr>
      </p:pic>
      <p:cxnSp>
        <p:nvCxnSpPr>
          <p:cNvPr id="7" name="Straight Connector 6">
            <a:extLst>
              <a:ext uri="{FF2B5EF4-FFF2-40B4-BE49-F238E27FC236}">
                <a16:creationId xmlns:a16="http://schemas.microsoft.com/office/drawing/2014/main" id="{C8ECCB6F-46B2-433A-A3D0-A8A55D6D1315}"/>
              </a:ext>
            </a:extLst>
          </p:cNvPr>
          <p:cNvCxnSpPr/>
          <p:nvPr/>
        </p:nvCxnSpPr>
        <p:spPr>
          <a:xfrm>
            <a:off x="6004976" y="362096"/>
            <a:ext cx="0" cy="1296955"/>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5B8A31CF-5547-40BB-9F16-418470BD829B}"/>
              </a:ext>
            </a:extLst>
          </p:cNvPr>
          <p:cNvSpPr txBox="1"/>
          <p:nvPr/>
        </p:nvSpPr>
        <p:spPr>
          <a:xfrm>
            <a:off x="6216242" y="410408"/>
            <a:ext cx="4926605" cy="1200329"/>
          </a:xfrm>
          <a:prstGeom prst="rect">
            <a:avLst/>
          </a:prstGeom>
          <a:noFill/>
        </p:spPr>
        <p:txBody>
          <a:bodyPr wrap="none" rtlCol="0">
            <a:spAutoFit/>
          </a:bodyPr>
          <a:lstStyle/>
          <a:p>
            <a:r>
              <a:rPr lang="en-US" sz="4800" b="1">
                <a:solidFill>
                  <a:srgbClr val="92D050"/>
                </a:solidFill>
                <a:latin typeface="Open Sans" panose="020B0606030504020204" pitchFamily="34" charset="0"/>
                <a:ea typeface="Open Sans" panose="020B0606030504020204" pitchFamily="34" charset="0"/>
                <a:cs typeface="Open Sans" panose="020B0606030504020204" pitchFamily="34" charset="0"/>
              </a:rPr>
              <a:t>WELCOME</a:t>
            </a:r>
          </a:p>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IT Company  is most trusted technology solution experts, </a:t>
            </a:r>
          </a:p>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providing IT Services and Solutions for businesses to grow online.</a:t>
            </a:r>
          </a:p>
        </p:txBody>
      </p:sp>
      <p:sp>
        <p:nvSpPr>
          <p:cNvPr id="9" name="TextBox 8">
            <a:extLst>
              <a:ext uri="{FF2B5EF4-FFF2-40B4-BE49-F238E27FC236}">
                <a16:creationId xmlns:a16="http://schemas.microsoft.com/office/drawing/2014/main" id="{37A8568E-3EF1-4C6F-A78F-2A72335DEAA6}"/>
              </a:ext>
            </a:extLst>
          </p:cNvPr>
          <p:cNvSpPr txBox="1"/>
          <p:nvPr/>
        </p:nvSpPr>
        <p:spPr>
          <a:xfrm>
            <a:off x="3668253" y="2512314"/>
            <a:ext cx="4855495" cy="2308324"/>
          </a:xfrm>
          <a:prstGeom prst="rect">
            <a:avLst/>
          </a:prstGeom>
          <a:noFill/>
        </p:spPr>
        <p:txBody>
          <a:bodyPr wrap="none" rtlCol="0">
            <a:spAutoFit/>
          </a:bodyPr>
          <a:lstStyle/>
          <a:p>
            <a:pPr algn="ctr"/>
            <a:r>
              <a:rPr lang="en-US" sz="72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COMPANY</a:t>
            </a:r>
          </a:p>
          <a:p>
            <a:pPr algn="ctr"/>
            <a:r>
              <a:rPr lang="en-US" sz="72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PROFILE</a:t>
            </a:r>
          </a:p>
        </p:txBody>
      </p:sp>
    </p:spTree>
    <p:extLst>
      <p:ext uri="{BB962C8B-B14F-4D97-AF65-F5344CB8AC3E}">
        <p14:creationId xmlns:p14="http://schemas.microsoft.com/office/powerpoint/2010/main" val="2727876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987" r="24987"/>
          <a:stretch>
            <a:fillRect/>
          </a:stretch>
        </p:blipFill>
        <p:spPr>
          <a:xfrm>
            <a:off x="6243685" y="1299614"/>
            <a:ext cx="5239827" cy="5891737"/>
          </a:xfrm>
        </p:spPr>
      </p:pic>
      <p:sp>
        <p:nvSpPr>
          <p:cNvPr id="5" name="TextBox 4"/>
          <p:cNvSpPr txBox="1"/>
          <p:nvPr/>
        </p:nvSpPr>
        <p:spPr>
          <a:xfrm>
            <a:off x="849442" y="1009810"/>
            <a:ext cx="3264612" cy="1631216"/>
          </a:xfrm>
          <a:prstGeom prst="rect">
            <a:avLst/>
          </a:prstGeom>
          <a:noFill/>
        </p:spPr>
        <p:txBody>
          <a:bodyPr wrap="none" rtlCol="0">
            <a:spAutoFit/>
          </a:bodyPr>
          <a:lstStyle/>
          <a:p>
            <a:r>
              <a:rPr lang="en-US" sz="2800">
                <a:latin typeface="Open Sans Light" panose="020B0306030504020204" pitchFamily="34" charset="0"/>
                <a:ea typeface="Open Sans Light" panose="020B0306030504020204" pitchFamily="34" charset="0"/>
                <a:cs typeface="Open Sans Light" panose="020B0306030504020204" pitchFamily="34" charset="0"/>
              </a:rPr>
              <a:t>WHY THE</a:t>
            </a:r>
          </a:p>
          <a:p>
            <a:r>
              <a:rPr lang="en-US" sz="4400" b="1">
                <a:solidFill>
                  <a:srgbClr val="00B3F9"/>
                </a:solidFill>
                <a:latin typeface="Open Sans bold" panose="020B0806030504020204" pitchFamily="34" charset="0"/>
                <a:ea typeface="Open Sans bold" panose="020B0806030504020204" pitchFamily="34" charset="0"/>
                <a:cs typeface="Open Sans bold" panose="020B0806030504020204" pitchFamily="34" charset="0"/>
              </a:rPr>
              <a:t>BUSINESS</a:t>
            </a:r>
          </a:p>
          <a:p>
            <a:r>
              <a:rPr lang="en-US" sz="2800">
                <a:latin typeface="Open Sans Light" panose="020B0306030504020204" pitchFamily="34" charset="0"/>
                <a:ea typeface="Open Sans Light" panose="020B0306030504020204" pitchFamily="34" charset="0"/>
                <a:cs typeface="Open Sans Light" panose="020B0306030504020204" pitchFamily="34" charset="0"/>
              </a:rPr>
              <a:t>IS BEING STARTED?</a:t>
            </a:r>
          </a:p>
        </p:txBody>
      </p:sp>
      <p:sp>
        <p:nvSpPr>
          <p:cNvPr id="7" name="Rectangle 6">
            <a:extLst>
              <a:ext uri="{FF2B5EF4-FFF2-40B4-BE49-F238E27FC236}">
                <a16:creationId xmlns:a16="http://schemas.microsoft.com/office/drawing/2014/main" id="{08DAE99A-8C9C-6F4D-937E-8B26C11C8A9E}"/>
              </a:ext>
            </a:extLst>
          </p:cNvPr>
          <p:cNvSpPr/>
          <p:nvPr/>
        </p:nvSpPr>
        <p:spPr>
          <a:xfrm>
            <a:off x="859348" y="3155721"/>
            <a:ext cx="4698722" cy="2956579"/>
          </a:xfrm>
          <a:prstGeom prst="rect">
            <a:avLst/>
          </a:prstGeom>
        </p:spPr>
        <p:txBody>
          <a:bodyPr wrap="square">
            <a:spAutoFit/>
          </a:bodyPr>
          <a:lstStyle/>
          <a:p>
            <a:pPr>
              <a:lnSpc>
                <a:spcPct val="150000"/>
              </a:lnSpc>
            </a:pPr>
            <a:r>
              <a:rPr lang="en-US">
                <a:latin typeface="Open Sans Light" panose="020B0306030504020204" pitchFamily="34" charset="0"/>
                <a:ea typeface="Open Sans Light" panose="020B0306030504020204" pitchFamily="34" charset="0"/>
                <a:cs typeface="Open Sans Light" panose="020B0306030504020204" pitchFamily="34" charset="0"/>
              </a:rPr>
              <a:t>We, at IT Company, love to support small businesses, and our digital marketing services will take you to the next level. We have extremely professional and dedicated teams. We know how to put our efforts into what it takes and how to make it happen!</a:t>
            </a:r>
          </a:p>
          <a:p>
            <a:pPr>
              <a:lnSpc>
                <a:spcPct val="150000"/>
              </a:lnSpc>
            </a:pP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5" name="Group 14"/>
          <p:cNvGrpSpPr/>
          <p:nvPr/>
        </p:nvGrpSpPr>
        <p:grpSpPr>
          <a:xfrm>
            <a:off x="11786788" y="699868"/>
            <a:ext cx="410289" cy="1199493"/>
            <a:chOff x="11786788" y="859799"/>
            <a:chExt cx="410289" cy="1199492"/>
          </a:xfrm>
        </p:grpSpPr>
        <p:pic>
          <p:nvPicPr>
            <p:cNvPr id="16" name="Picture 1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6788" y="859799"/>
              <a:ext cx="405209" cy="405209"/>
            </a:xfrm>
            <a:prstGeom prst="rect">
              <a:avLst/>
            </a:prstGeom>
          </p:spPr>
        </p:pic>
        <p:pic>
          <p:nvPicPr>
            <p:cNvPr id="17" name="Picture 1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1868" y="1654082"/>
              <a:ext cx="405209" cy="405209"/>
            </a:xfrm>
            <a:prstGeom prst="rect">
              <a:avLst/>
            </a:prstGeom>
          </p:spPr>
        </p:pic>
        <p:pic>
          <p:nvPicPr>
            <p:cNvPr id="18" name="Picture 1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6788" y="1256941"/>
              <a:ext cx="405209" cy="405209"/>
            </a:xfrm>
            <a:prstGeom prst="rect">
              <a:avLst/>
            </a:prstGeom>
          </p:spPr>
        </p:pic>
      </p:grpSp>
      <p:pic>
        <p:nvPicPr>
          <p:cNvPr id="24" name="Picture 23"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8271" y="381476"/>
            <a:ext cx="2200855" cy="673396"/>
          </a:xfrm>
          <a:prstGeom prst="rect">
            <a:avLst/>
          </a:prstGeom>
        </p:spPr>
      </p:pic>
      <p:grpSp>
        <p:nvGrpSpPr>
          <p:cNvPr id="19" name="Group 18"/>
          <p:cNvGrpSpPr/>
          <p:nvPr/>
        </p:nvGrpSpPr>
        <p:grpSpPr>
          <a:xfrm>
            <a:off x="989430" y="2641026"/>
            <a:ext cx="3469338" cy="240928"/>
            <a:chOff x="4541759" y="3703069"/>
            <a:chExt cx="3442430" cy="240928"/>
          </a:xfrm>
        </p:grpSpPr>
        <p:sp>
          <p:nvSpPr>
            <p:cNvPr id="20" name="Rectangle 19">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1" name="Rectangle 20">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2" name="Rectangle 21">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3" name="Rectangle 22">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2581660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ay&#10;&#10;Description generated with high confidence">
            <a:extLst>
              <a:ext uri="{FF2B5EF4-FFF2-40B4-BE49-F238E27FC236}">
                <a16:creationId xmlns:a16="http://schemas.microsoft.com/office/drawing/2014/main" id="{7488AE90-DC92-4447-9CB0-2DB302A84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
            <a:ext cx="12192000" cy="6858000"/>
          </a:xfrm>
          <a:prstGeom prst="rect">
            <a:avLst/>
          </a:prstGeom>
        </p:spPr>
      </p:pic>
      <p:sp>
        <p:nvSpPr>
          <p:cNvPr id="2" name="TextBox 1">
            <a:extLst>
              <a:ext uri="{FF2B5EF4-FFF2-40B4-BE49-F238E27FC236}">
                <a16:creationId xmlns:a16="http://schemas.microsoft.com/office/drawing/2014/main" id="{76800D28-0F63-4FDA-AFBF-7967C6FD02BD}"/>
              </a:ext>
            </a:extLst>
          </p:cNvPr>
          <p:cNvSpPr txBox="1"/>
          <p:nvPr/>
        </p:nvSpPr>
        <p:spPr>
          <a:xfrm>
            <a:off x="111534" y="312180"/>
            <a:ext cx="7183233" cy="830997"/>
          </a:xfrm>
          <a:prstGeom prst="rect">
            <a:avLst/>
          </a:prstGeom>
          <a:noFill/>
        </p:spPr>
        <p:txBody>
          <a:bodyPr wrap="square" rtlCol="0">
            <a:spAutoFit/>
          </a:bodyPr>
          <a:lstStyle/>
          <a:p>
            <a:r>
              <a:rPr lang="en-US" sz="48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CONTACT </a:t>
            </a:r>
            <a:r>
              <a:rPr lang="en-US" sz="4800" dirty="0">
                <a:solidFill>
                  <a:srgbClr val="00B0F0"/>
                </a:solidFill>
                <a:latin typeface="Open Sans Extrabold" panose="020B0906030804020204" pitchFamily="34" charset="0"/>
                <a:ea typeface="Open Sans Extrabold" panose="020B0906030804020204" pitchFamily="34" charset="0"/>
                <a:cs typeface="Open Sans Extrabold" panose="020B0906030804020204" pitchFamily="34" charset="0"/>
              </a:rPr>
              <a:t>IT </a:t>
            </a:r>
            <a:r>
              <a:rPr lang="en-US" sz="4800" dirty="0" smtClean="0">
                <a:solidFill>
                  <a:srgbClr val="00B0F0"/>
                </a:solidFill>
                <a:latin typeface="Open Sans Extrabold" panose="020B0906030804020204" pitchFamily="34" charset="0"/>
                <a:ea typeface="Open Sans Extrabold" panose="020B0906030804020204" pitchFamily="34" charset="0"/>
                <a:cs typeface="Open Sans Extrabold" panose="020B0906030804020204" pitchFamily="34" charset="0"/>
              </a:rPr>
              <a:t>COMPANY</a:t>
            </a:r>
            <a:endParaRPr lang="en-US" sz="4800" dirty="0">
              <a:solidFill>
                <a:srgbClr val="00B0F0"/>
              </a:solidFill>
            </a:endParaRPr>
          </a:p>
        </p:txBody>
      </p:sp>
      <p:sp>
        <p:nvSpPr>
          <p:cNvPr id="8" name="TextBox 7">
            <a:extLst>
              <a:ext uri="{FF2B5EF4-FFF2-40B4-BE49-F238E27FC236}">
                <a16:creationId xmlns:a16="http://schemas.microsoft.com/office/drawing/2014/main" id="{2F71D7B9-A086-4DA7-92C9-F55B1416168D}"/>
              </a:ext>
            </a:extLst>
          </p:cNvPr>
          <p:cNvSpPr txBox="1"/>
          <p:nvPr/>
        </p:nvSpPr>
        <p:spPr>
          <a:xfrm>
            <a:off x="71692" y="721345"/>
            <a:ext cx="184731" cy="830997"/>
          </a:xfrm>
          <a:prstGeom prst="rect">
            <a:avLst/>
          </a:prstGeom>
          <a:noFill/>
        </p:spPr>
        <p:txBody>
          <a:bodyPr wrap="none" rtlCol="0">
            <a:spAutoFit/>
          </a:bodyPr>
          <a:lstStyle/>
          <a:p>
            <a:endParaRPr lang="en-US" sz="4800" dirty="0">
              <a:solidFill>
                <a:srgbClr val="00B0F0"/>
              </a:solidFill>
            </a:endParaRPr>
          </a:p>
        </p:txBody>
      </p:sp>
      <p:grpSp>
        <p:nvGrpSpPr>
          <p:cNvPr id="49" name="Group 48"/>
          <p:cNvGrpSpPr/>
          <p:nvPr/>
        </p:nvGrpSpPr>
        <p:grpSpPr>
          <a:xfrm>
            <a:off x="11786788" y="699868"/>
            <a:ext cx="410289" cy="1199493"/>
            <a:chOff x="11786788" y="859799"/>
            <a:chExt cx="410289" cy="1199492"/>
          </a:xfrm>
        </p:grpSpPr>
        <p:pic>
          <p:nvPicPr>
            <p:cNvPr id="50" name="Picture 4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6788" y="859799"/>
              <a:ext cx="405209" cy="405209"/>
            </a:xfrm>
            <a:prstGeom prst="rect">
              <a:avLst/>
            </a:prstGeom>
          </p:spPr>
        </p:pic>
        <p:pic>
          <p:nvPicPr>
            <p:cNvPr id="51" name="Picture 5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1868" y="1654082"/>
              <a:ext cx="405209" cy="405209"/>
            </a:xfrm>
            <a:prstGeom prst="rect">
              <a:avLst/>
            </a:prstGeom>
          </p:spPr>
        </p:pic>
        <p:pic>
          <p:nvPicPr>
            <p:cNvPr id="52" name="Picture 5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6788" y="1256941"/>
              <a:ext cx="405209" cy="405209"/>
            </a:xfrm>
            <a:prstGeom prst="rect">
              <a:avLst/>
            </a:prstGeom>
          </p:spPr>
        </p:pic>
      </p:grpSp>
      <p:sp>
        <p:nvSpPr>
          <p:cNvPr id="53" name="TextBox 52">
            <a:extLst>
              <a:ext uri="{FF2B5EF4-FFF2-40B4-BE49-F238E27FC236}">
                <a16:creationId xmlns:a16="http://schemas.microsoft.com/office/drawing/2014/main" id="{CE1B5069-7599-4296-B65D-0D7CED6AEF34}"/>
              </a:ext>
            </a:extLst>
          </p:cNvPr>
          <p:cNvSpPr txBox="1"/>
          <p:nvPr/>
        </p:nvSpPr>
        <p:spPr>
          <a:xfrm>
            <a:off x="194929" y="1455783"/>
            <a:ext cx="3540163" cy="523220"/>
          </a:xfrm>
          <a:prstGeom prst="rect">
            <a:avLst/>
          </a:prstGeom>
          <a:noFill/>
        </p:spPr>
        <p:txBody>
          <a:bodyPr wrap="square" rtlCol="0">
            <a:spAutoFit/>
          </a:bodyPr>
          <a:lstStyle/>
          <a:p>
            <a:r>
              <a:rPr lang="en-US" sz="2800" dirty="0">
                <a:solidFill>
                  <a:schemeClr val="bg1"/>
                </a:solidFill>
                <a:latin typeface="Open Sans medium"/>
                <a:ea typeface="Open Sans" panose="020B0606030504020204" pitchFamily="34" charset="0"/>
                <a:cs typeface="Open Sans" panose="020B0606030504020204" pitchFamily="34" charset="0"/>
              </a:rPr>
              <a:t>GLOBAL</a:t>
            </a:r>
            <a:r>
              <a:rPr lang="en-US" sz="2800" dirty="0">
                <a:latin typeface="Open Sans medium"/>
                <a:ea typeface="Open Sans" panose="020B0606030504020204" pitchFamily="34" charset="0"/>
                <a:cs typeface="Open Sans" panose="020B0606030504020204" pitchFamily="34" charset="0"/>
              </a:rPr>
              <a:t> </a:t>
            </a:r>
            <a:r>
              <a:rPr lang="en-US" sz="2800" dirty="0">
                <a:solidFill>
                  <a:srgbClr val="92D050"/>
                </a:solidFill>
                <a:latin typeface="Open Sans bold" panose="020B0806030504020204" pitchFamily="34" charset="0"/>
                <a:ea typeface="Open Sans bold" panose="020B0806030504020204" pitchFamily="34" charset="0"/>
                <a:cs typeface="Open Sans bold" panose="020B0806030504020204" pitchFamily="34" charset="0"/>
              </a:rPr>
              <a:t>NETWORK</a:t>
            </a:r>
          </a:p>
        </p:txBody>
      </p:sp>
      <p:grpSp>
        <p:nvGrpSpPr>
          <p:cNvPr id="32" name="Group 31"/>
          <p:cNvGrpSpPr/>
          <p:nvPr/>
        </p:nvGrpSpPr>
        <p:grpSpPr>
          <a:xfrm>
            <a:off x="256423" y="1132806"/>
            <a:ext cx="3469338" cy="240928"/>
            <a:chOff x="4541759" y="3703069"/>
            <a:chExt cx="3442430" cy="240928"/>
          </a:xfrm>
        </p:grpSpPr>
        <p:sp>
          <p:nvSpPr>
            <p:cNvPr id="35" name="Rectangle 34">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6" name="Rectangle 35">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7" name="Rectangle 36">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8" name="Rectangle 37">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grpSp>
        <p:nvGrpSpPr>
          <p:cNvPr id="39" name="Group 38"/>
          <p:cNvGrpSpPr/>
          <p:nvPr/>
        </p:nvGrpSpPr>
        <p:grpSpPr>
          <a:xfrm>
            <a:off x="1995789" y="1672503"/>
            <a:ext cx="8398514" cy="5093357"/>
            <a:chOff x="1793639" y="1568569"/>
            <a:chExt cx="8600664" cy="5215953"/>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3639" y="1568569"/>
              <a:ext cx="8600664" cy="5215953"/>
            </a:xfrm>
            <a:prstGeom prst="rect">
              <a:avLst/>
            </a:prstGeom>
          </p:spPr>
        </p:pic>
        <p:grpSp>
          <p:nvGrpSpPr>
            <p:cNvPr id="26" name="Group 25"/>
            <p:cNvGrpSpPr/>
            <p:nvPr/>
          </p:nvGrpSpPr>
          <p:grpSpPr>
            <a:xfrm>
              <a:off x="3257542" y="2874681"/>
              <a:ext cx="7073194" cy="3624259"/>
              <a:chOff x="3257542" y="2874681"/>
              <a:chExt cx="7073194" cy="3624259"/>
            </a:xfrm>
          </p:grpSpPr>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33690" y="3687173"/>
                <a:ext cx="290042" cy="335990"/>
              </a:xfrm>
              <a:prstGeom prst="rect">
                <a:avLst/>
              </a:prstGeom>
            </p:spPr>
          </p:pic>
          <p:pic>
            <p:nvPicPr>
              <p:cNvPr id="45" name="Picture 44">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40694" y="5258746"/>
                <a:ext cx="290042" cy="335990"/>
              </a:xfrm>
              <a:prstGeom prst="rect">
                <a:avLst/>
              </a:prstGeom>
            </p:spPr>
          </p:pic>
          <p:pic>
            <p:nvPicPr>
              <p:cNvPr id="46" name="Picture 45">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9675" y="2874681"/>
                <a:ext cx="290042" cy="335990"/>
              </a:xfrm>
              <a:prstGeom prst="rect">
                <a:avLst/>
              </a:prstGeom>
            </p:spPr>
          </p:pic>
          <p:pic>
            <p:nvPicPr>
              <p:cNvPr id="47" name="Picture 46">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23732" y="5347820"/>
                <a:ext cx="287170" cy="335989"/>
              </a:xfrm>
              <a:prstGeom prst="rect">
                <a:avLst/>
              </a:prstGeom>
            </p:spPr>
          </p:pic>
          <p:pic>
            <p:nvPicPr>
              <p:cNvPr id="48" name="Picture 47">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39628" y="3891700"/>
                <a:ext cx="290042" cy="335990"/>
              </a:xfrm>
              <a:prstGeom prst="rect">
                <a:avLst/>
              </a:prstGeom>
            </p:spPr>
          </p:pic>
          <p:pic>
            <p:nvPicPr>
              <p:cNvPr id="54" name="Picture 53">
                <a:hlinkClick r:id="rId19"/>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388835" y="4294157"/>
                <a:ext cx="290042" cy="335990"/>
              </a:xfrm>
              <a:prstGeom prst="rect">
                <a:avLst/>
              </a:prstGeom>
            </p:spPr>
          </p:pic>
          <p:pic>
            <p:nvPicPr>
              <p:cNvPr id="55" name="Picture 54">
                <a:hlinkClick r:id="rId21"/>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961779" y="6162950"/>
                <a:ext cx="290042" cy="335990"/>
              </a:xfrm>
              <a:prstGeom prst="rect">
                <a:avLst/>
              </a:prstGeom>
            </p:spPr>
          </p:pic>
          <p:pic>
            <p:nvPicPr>
              <p:cNvPr id="56" name="Picture 55">
                <a:hlinkClick r:id="rId23"/>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523619" y="3668511"/>
                <a:ext cx="287170" cy="335989"/>
              </a:xfrm>
              <a:prstGeom prst="rect">
                <a:avLst/>
              </a:prstGeom>
            </p:spPr>
          </p:pic>
          <p:pic>
            <p:nvPicPr>
              <p:cNvPr id="57" name="Picture 56">
                <a:hlinkClick r:id="rId25"/>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421812" y="4686324"/>
                <a:ext cx="290042" cy="335990"/>
              </a:xfrm>
              <a:prstGeom prst="rect">
                <a:avLst/>
              </a:prstGeom>
            </p:spPr>
          </p:pic>
          <p:pic>
            <p:nvPicPr>
              <p:cNvPr id="58" name="Picture 5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790700" y="4280560"/>
                <a:ext cx="290042" cy="335990"/>
              </a:xfrm>
              <a:prstGeom prst="rect">
                <a:avLst/>
              </a:prstGeom>
            </p:spPr>
          </p:pic>
          <p:pic>
            <p:nvPicPr>
              <p:cNvPr id="59" name="Picture 58">
                <a:hlinkClick r:id="rId28"/>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982113" y="4168551"/>
                <a:ext cx="290042" cy="335990"/>
              </a:xfrm>
              <a:prstGeom prst="rect">
                <a:avLst/>
              </a:prstGeom>
            </p:spPr>
          </p:pic>
          <p:pic>
            <p:nvPicPr>
              <p:cNvPr id="60" name="Picture 59">
                <a:hlinkClick r:id="rId30"/>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505794" y="3166178"/>
                <a:ext cx="290042" cy="335990"/>
              </a:xfrm>
              <a:prstGeom prst="rect">
                <a:avLst/>
              </a:prstGeom>
            </p:spPr>
          </p:pic>
          <p:pic>
            <p:nvPicPr>
              <p:cNvPr id="61" name="Picture 60">
                <a:hlinkClick r:id="rId32"/>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257542" y="4050364"/>
                <a:ext cx="290042" cy="335990"/>
              </a:xfrm>
              <a:prstGeom prst="rect">
                <a:avLst/>
              </a:prstGeom>
            </p:spPr>
          </p:pic>
        </p:grpSp>
      </p:grpSp>
    </p:spTree>
    <p:extLst>
      <p:ext uri="{BB962C8B-B14F-4D97-AF65-F5344CB8AC3E}">
        <p14:creationId xmlns:p14="http://schemas.microsoft.com/office/powerpoint/2010/main" val="78437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9C27CAF-18D5-9D44-AC78-B6CD1FD23A95}"/>
              </a:ext>
            </a:extLst>
          </p:cNvPr>
          <p:cNvSpPr txBox="1"/>
          <p:nvPr/>
        </p:nvSpPr>
        <p:spPr>
          <a:xfrm>
            <a:off x="3700231" y="3991490"/>
            <a:ext cx="2967269" cy="754053"/>
          </a:xfrm>
          <a:prstGeom prst="rect">
            <a:avLst/>
          </a:prstGeom>
          <a:noFill/>
        </p:spPr>
        <p:txBody>
          <a:bodyPr wrap="square">
            <a:spAutoFit/>
          </a:bodyPr>
          <a:lstStyle/>
          <a:p>
            <a:pPr>
              <a:lnSpc>
                <a:spcPct val="150000"/>
              </a:lnSpc>
              <a:defRPr/>
            </a:pPr>
            <a:r>
              <a:rPr lang="en-US" b="1">
                <a:latin typeface="Open Sans bold" panose="020B0806030504020204" pitchFamily="34" charset="0"/>
                <a:ea typeface="Open Sans bold" panose="020B0806030504020204" pitchFamily="34" charset="0"/>
                <a:cs typeface="Open Sans bold" panose="020B0806030504020204" pitchFamily="34" charset="0"/>
              </a:rPr>
              <a:t>SUPPORT</a:t>
            </a:r>
          </a:p>
          <a:p>
            <a:r>
              <a:rPr lang="en-US" sz="1600" u="sng" err="1">
                <a:latin typeface="Open Sans" panose="020B0606030504020204" pitchFamily="34" charset="0"/>
                <a:ea typeface="Open Sans" panose="020B0606030504020204" pitchFamily="34" charset="0"/>
                <a:cs typeface="Open Sans" panose="020B0606030504020204" pitchFamily="34" charset="0"/>
                <a:hlinkClick r:id="rId2"/>
              </a:rPr>
              <a:t>support@itcompany.services</a:t>
            </a:r>
            <a:endParaRPr lang="en-US" sz="1600" u="sng">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99C27CAF-18D5-9D44-AC78-B6CD1FD23A95}"/>
              </a:ext>
            </a:extLst>
          </p:cNvPr>
          <p:cNvSpPr txBox="1"/>
          <p:nvPr/>
        </p:nvSpPr>
        <p:spPr>
          <a:xfrm>
            <a:off x="610832" y="4730226"/>
            <a:ext cx="2541442" cy="754053"/>
          </a:xfrm>
          <a:prstGeom prst="rect">
            <a:avLst/>
          </a:prstGeom>
          <a:noFill/>
        </p:spPr>
        <p:txBody>
          <a:bodyPr wrap="square">
            <a:spAutoFit/>
          </a:bodyPr>
          <a:lstStyle/>
          <a:p>
            <a:pPr>
              <a:lnSpc>
                <a:spcPct val="150000"/>
              </a:lnSpc>
              <a:defRPr/>
            </a:pPr>
            <a:r>
              <a:rPr lang="en-US" b="1">
                <a:latin typeface="Open Sans bold" panose="020B0806030504020204" pitchFamily="34" charset="0"/>
                <a:ea typeface="Open Sans bold" panose="020B0806030504020204" pitchFamily="34" charset="0"/>
                <a:cs typeface="Open Sans bold" panose="020B0806030504020204" pitchFamily="34" charset="0"/>
              </a:rPr>
              <a:t>INFO</a:t>
            </a:r>
          </a:p>
          <a:p>
            <a:r>
              <a:rPr lang="en-US" sz="1600" u="sng" err="1">
                <a:latin typeface="Open Sans" panose="020B0606030504020204" pitchFamily="34" charset="0"/>
                <a:ea typeface="Open Sans" panose="020B0606030504020204" pitchFamily="34" charset="0"/>
                <a:cs typeface="Open Sans" panose="020B0606030504020204" pitchFamily="34" charset="0"/>
                <a:hlinkClick r:id="rId3"/>
              </a:rPr>
              <a:t>Info@itcompany.services</a:t>
            </a:r>
            <a:endParaRPr lang="en-GB" sz="1600" u="sng">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p:cNvSpPr txBox="1"/>
          <p:nvPr/>
        </p:nvSpPr>
        <p:spPr>
          <a:xfrm>
            <a:off x="562235" y="1208975"/>
            <a:ext cx="3700757" cy="769441"/>
          </a:xfrm>
          <a:prstGeom prst="rect">
            <a:avLst/>
          </a:prstGeom>
          <a:noFill/>
        </p:spPr>
        <p:txBody>
          <a:bodyPr wrap="none" rtlCol="0">
            <a:spAutoFit/>
          </a:bodyPr>
          <a:lstStyle/>
          <a:p>
            <a:r>
              <a:rPr lang="en-US" sz="4400">
                <a:solidFill>
                  <a:srgbClr val="00B0F0"/>
                </a:solidFill>
                <a:latin typeface="Open Sans bold" panose="020B0806030504020204" pitchFamily="34" charset="0"/>
                <a:ea typeface="Open Sans bold" panose="020B0806030504020204" pitchFamily="34" charset="0"/>
                <a:cs typeface="Open Sans bold" panose="020B0806030504020204" pitchFamily="34" charset="0"/>
              </a:rPr>
              <a:t>IT</a:t>
            </a:r>
            <a:r>
              <a:rPr lang="en-US" sz="4400">
                <a:latin typeface="Open Sans bold" panose="020B0806030504020204" pitchFamily="34" charset="0"/>
                <a:ea typeface="Open Sans bold" panose="020B0806030504020204" pitchFamily="34" charset="0"/>
                <a:cs typeface="Open Sans bold" panose="020B0806030504020204" pitchFamily="34" charset="0"/>
              </a:rPr>
              <a:t> COMPANY</a:t>
            </a:r>
          </a:p>
        </p:txBody>
      </p:sp>
      <p:sp>
        <p:nvSpPr>
          <p:cNvPr id="32" name="TextBox 31"/>
          <p:cNvSpPr txBox="1"/>
          <p:nvPr/>
        </p:nvSpPr>
        <p:spPr>
          <a:xfrm>
            <a:off x="525834" y="906806"/>
            <a:ext cx="3663888" cy="461665"/>
          </a:xfrm>
          <a:prstGeom prst="rect">
            <a:avLst/>
          </a:prstGeom>
          <a:noFill/>
        </p:spPr>
        <p:txBody>
          <a:bodyPr wrap="none" rtlCol="0">
            <a:spAutoFit/>
          </a:bodyPr>
          <a:lstStyle/>
          <a:p>
            <a:r>
              <a:rPr lang="en-US" sz="2400">
                <a:latin typeface="Open Sans Light" panose="020B0306030504020204" pitchFamily="34" charset="0"/>
                <a:ea typeface="Open Sans Light" panose="020B0306030504020204" pitchFamily="34" charset="0"/>
                <a:cs typeface="Open Sans Light" panose="020B0306030504020204" pitchFamily="34" charset="0"/>
              </a:rPr>
              <a:t>HOW TO CONNECT WITH</a:t>
            </a:r>
          </a:p>
        </p:txBody>
      </p:sp>
      <p:sp>
        <p:nvSpPr>
          <p:cNvPr id="13" name="Rectangle 12">
            <a:extLst>
              <a:ext uri="{FF2B5EF4-FFF2-40B4-BE49-F238E27FC236}">
                <a16:creationId xmlns:a16="http://schemas.microsoft.com/office/drawing/2014/main" id="{08DAE99A-8C9C-6F4D-937E-8B26C11C8A9E}"/>
              </a:ext>
            </a:extLst>
          </p:cNvPr>
          <p:cNvSpPr/>
          <p:nvPr/>
        </p:nvSpPr>
        <p:spPr>
          <a:xfrm>
            <a:off x="610832" y="2311399"/>
            <a:ext cx="6201448" cy="1323439"/>
          </a:xfrm>
          <a:prstGeom prst="rect">
            <a:avLst/>
          </a:prstGeom>
        </p:spPr>
        <p:txBody>
          <a:bodyPr wrap="square">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Our IT Company incorporates a fully managed customer panel and highlights the services on a global company website, which is live and can be accessed simply by visiting www.itcompany.com.au. You can also reach us by simply writing an email to one of the provided e-mail addresses.</a:t>
            </a:r>
          </a:p>
        </p:txBody>
      </p:sp>
      <p:sp>
        <p:nvSpPr>
          <p:cNvPr id="15" name="Rectangle 14">
            <a:extLst>
              <a:ext uri="{FF2B5EF4-FFF2-40B4-BE49-F238E27FC236}">
                <a16:creationId xmlns:a16="http://schemas.microsoft.com/office/drawing/2014/main" id="{6B85076F-F643-824A-817B-A6C423CD35DF}"/>
              </a:ext>
            </a:extLst>
          </p:cNvPr>
          <p:cNvSpPr/>
          <p:nvPr/>
        </p:nvSpPr>
        <p:spPr>
          <a:xfrm>
            <a:off x="610832" y="3991490"/>
            <a:ext cx="2685821" cy="754053"/>
          </a:xfrm>
          <a:prstGeom prst="rect">
            <a:avLst/>
          </a:prstGeom>
        </p:spPr>
        <p:txBody>
          <a:bodyPr wrap="square">
            <a:spAutoFit/>
          </a:bodyPr>
          <a:lstStyle/>
          <a:p>
            <a:pPr>
              <a:lnSpc>
                <a:spcPct val="150000"/>
              </a:lnSpc>
              <a:defRPr/>
            </a:pPr>
            <a:r>
              <a:rPr lang="en-US" b="1">
                <a:latin typeface="Open Sans bold" panose="020B0806030504020204" pitchFamily="34" charset="0"/>
                <a:ea typeface="Open Sans bold" panose="020B0806030504020204" pitchFamily="34" charset="0"/>
                <a:cs typeface="Open Sans bold" panose="020B0806030504020204" pitchFamily="34" charset="0"/>
              </a:rPr>
              <a:t>SALES</a:t>
            </a:r>
            <a:endParaRPr lang="en-US" sz="1600" b="1">
              <a:latin typeface="Open Sans bold" panose="020B0806030504020204" pitchFamily="34" charset="0"/>
              <a:ea typeface="Open Sans bold" panose="020B0806030504020204" pitchFamily="34" charset="0"/>
              <a:cs typeface="Open Sans bold" panose="020B0806030504020204" pitchFamily="34" charset="0"/>
            </a:endParaRPr>
          </a:p>
          <a:p>
            <a:r>
              <a:rPr lang="en-US" sz="1600" u="sng" err="1">
                <a:latin typeface="Open Sans" panose="020B0606030504020204" pitchFamily="34" charset="0"/>
                <a:ea typeface="Open Sans" panose="020B0606030504020204" pitchFamily="34" charset="0"/>
                <a:cs typeface="Open Sans" panose="020B0606030504020204" pitchFamily="34" charset="0"/>
                <a:hlinkClick r:id="rId4"/>
              </a:rPr>
              <a:t>sales@itcompany.services</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99C27CAF-18D5-9D44-AC78-B6CD1FD23A95}"/>
              </a:ext>
            </a:extLst>
          </p:cNvPr>
          <p:cNvSpPr txBox="1"/>
          <p:nvPr/>
        </p:nvSpPr>
        <p:spPr>
          <a:xfrm>
            <a:off x="3700231" y="4730226"/>
            <a:ext cx="1809920" cy="468590"/>
          </a:xfrm>
          <a:prstGeom prst="rect">
            <a:avLst/>
          </a:prstGeom>
          <a:noFill/>
        </p:spPr>
        <p:txBody>
          <a:bodyPr wrap="square">
            <a:spAutoFit/>
          </a:bodyPr>
          <a:lstStyle/>
          <a:p>
            <a:pPr fontAlgn="auto">
              <a:lnSpc>
                <a:spcPct val="150000"/>
              </a:lnSpc>
              <a:spcBef>
                <a:spcPts val="0"/>
              </a:spcBef>
              <a:spcAft>
                <a:spcPts val="0"/>
              </a:spcAft>
              <a:defRPr/>
            </a:pPr>
            <a:r>
              <a:rPr lang="en-GB" b="1">
                <a:latin typeface="Open Sans bold" panose="020B0806030504020204" pitchFamily="34" charset="0"/>
                <a:ea typeface="Open Sans bold" panose="020B0806030504020204" pitchFamily="34" charset="0"/>
                <a:cs typeface="Open Sans bold" panose="020B0806030504020204" pitchFamily="34" charset="0"/>
              </a:rPr>
              <a:t>SOCIAL MEDIA</a:t>
            </a:r>
          </a:p>
        </p:txBody>
      </p:sp>
      <p:grpSp>
        <p:nvGrpSpPr>
          <p:cNvPr id="40" name="Group 39"/>
          <p:cNvGrpSpPr/>
          <p:nvPr/>
        </p:nvGrpSpPr>
        <p:grpSpPr>
          <a:xfrm>
            <a:off x="3794773" y="5281674"/>
            <a:ext cx="1620835" cy="405210"/>
            <a:chOff x="10633436" y="1140523"/>
            <a:chExt cx="1620835" cy="405210"/>
          </a:xfrm>
        </p:grpSpPr>
        <p:pic>
          <p:nvPicPr>
            <p:cNvPr id="41" name="Picture 4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3436" y="1140523"/>
              <a:ext cx="405209" cy="405209"/>
            </a:xfrm>
            <a:prstGeom prst="rect">
              <a:avLst/>
            </a:prstGeom>
          </p:spPr>
        </p:pic>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49062" y="1140523"/>
              <a:ext cx="405209" cy="405209"/>
            </a:xfrm>
            <a:prstGeom prst="rect">
              <a:avLst/>
            </a:prstGeom>
          </p:spPr>
        </p:pic>
        <p:pic>
          <p:nvPicPr>
            <p:cNvPr id="43" name="Picture 4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41249" y="1140524"/>
              <a:ext cx="405209" cy="405209"/>
            </a:xfrm>
            <a:prstGeom prst="rect">
              <a:avLst/>
            </a:prstGeom>
          </p:spPr>
        </p:pic>
      </p:gr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3503" y="1373766"/>
            <a:ext cx="7016685" cy="5484234"/>
          </a:xfrm>
          <a:prstGeom prst="rect">
            <a:avLst/>
          </a:prstGeom>
        </p:spPr>
      </p:pic>
      <p:grpSp>
        <p:nvGrpSpPr>
          <p:cNvPr id="19" name="Group 18"/>
          <p:cNvGrpSpPr/>
          <p:nvPr/>
        </p:nvGrpSpPr>
        <p:grpSpPr>
          <a:xfrm>
            <a:off x="684153" y="1901540"/>
            <a:ext cx="3456920" cy="231873"/>
            <a:chOff x="988575" y="2672298"/>
            <a:chExt cx="3456920" cy="231873"/>
          </a:xfrm>
        </p:grpSpPr>
        <p:sp>
          <p:nvSpPr>
            <p:cNvPr id="21" name="Rectangle 20">
              <a:extLst>
                <a:ext uri="{FF2B5EF4-FFF2-40B4-BE49-F238E27FC236}">
                  <a16:creationId xmlns:a16="http://schemas.microsoft.com/office/drawing/2014/main" id="{AC661A2E-39A4-47E0-839E-70B61B34D60F}"/>
                </a:ext>
              </a:extLst>
            </p:cNvPr>
            <p:cNvSpPr/>
            <p:nvPr/>
          </p:nvSpPr>
          <p:spPr>
            <a:xfrm>
              <a:off x="988575" y="2673579"/>
              <a:ext cx="695230" cy="2293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778BD4-1EA9-402E-B013-E29C268482AA}"/>
                </a:ext>
              </a:extLst>
            </p:cNvPr>
            <p:cNvSpPr/>
            <p:nvPr/>
          </p:nvSpPr>
          <p:spPr>
            <a:xfrm>
              <a:off x="1679744" y="2672298"/>
              <a:ext cx="695230" cy="2318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3AABDAA-67BB-4768-952E-B4A072353021}"/>
                </a:ext>
              </a:extLst>
            </p:cNvPr>
            <p:cNvSpPr/>
            <p:nvPr/>
          </p:nvSpPr>
          <p:spPr>
            <a:xfrm>
              <a:off x="2369420" y="2673934"/>
              <a:ext cx="69523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6E6F21-1718-4803-B997-2A2BEC62B54F}"/>
                </a:ext>
              </a:extLst>
            </p:cNvPr>
            <p:cNvSpPr/>
            <p:nvPr/>
          </p:nvSpPr>
          <p:spPr>
            <a:xfrm>
              <a:off x="3060589" y="2672298"/>
              <a:ext cx="695230" cy="2318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533802-1D38-49F9-A929-F163E5D137B4}"/>
                </a:ext>
              </a:extLst>
            </p:cNvPr>
            <p:cNvSpPr/>
            <p:nvPr/>
          </p:nvSpPr>
          <p:spPr>
            <a:xfrm>
              <a:off x="3750265" y="2672298"/>
              <a:ext cx="695230" cy="2318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58271" y="381476"/>
            <a:ext cx="2200855" cy="673396"/>
          </a:xfrm>
          <a:prstGeom prst="rect">
            <a:avLst/>
          </a:prstGeom>
        </p:spPr>
      </p:pic>
    </p:spTree>
    <p:extLst>
      <p:ext uri="{BB962C8B-B14F-4D97-AF65-F5344CB8AC3E}">
        <p14:creationId xmlns:p14="http://schemas.microsoft.com/office/powerpoint/2010/main" val="287324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dark room&#10;&#10;Description generated with very high confidence">
            <a:extLst>
              <a:ext uri="{FF2B5EF4-FFF2-40B4-BE49-F238E27FC236}">
                <a16:creationId xmlns:a16="http://schemas.microsoft.com/office/drawing/2014/main" id="{DBC04BC7-86D6-4937-B426-DE0A4FCFC7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08" b="6405"/>
          <a:stretch/>
        </p:blipFill>
        <p:spPr>
          <a:xfrm>
            <a:off x="20" y="10"/>
            <a:ext cx="12191980" cy="685799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614" y="115879"/>
            <a:ext cx="4379412" cy="1606169"/>
          </a:xfrm>
          <a:prstGeom prst="rect">
            <a:avLst/>
          </a:prstGeom>
        </p:spPr>
      </p:pic>
      <p:sp>
        <p:nvSpPr>
          <p:cNvPr id="7" name="TextBox 6">
            <a:extLst>
              <a:ext uri="{FF2B5EF4-FFF2-40B4-BE49-F238E27FC236}">
                <a16:creationId xmlns:a16="http://schemas.microsoft.com/office/drawing/2014/main" id="{9328C2EF-78F3-4EC7-8039-E6D1A41F16FA}"/>
              </a:ext>
            </a:extLst>
          </p:cNvPr>
          <p:cNvSpPr txBox="1"/>
          <p:nvPr/>
        </p:nvSpPr>
        <p:spPr>
          <a:xfrm>
            <a:off x="3079041" y="2450223"/>
            <a:ext cx="6252032" cy="1107996"/>
          </a:xfrm>
          <a:prstGeom prst="rect">
            <a:avLst/>
          </a:prstGeom>
          <a:noFill/>
        </p:spPr>
        <p:txBody>
          <a:bodyPr wrap="none" rtlCol="0">
            <a:spAutoFit/>
          </a:bodyPr>
          <a:lstStyle/>
          <a:p>
            <a:pPr algn="ctr"/>
            <a:r>
              <a:rPr lang="en-US" sz="66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WHO WE ARE?</a:t>
            </a:r>
          </a:p>
        </p:txBody>
      </p:sp>
      <p:sp>
        <p:nvSpPr>
          <p:cNvPr id="8" name="TextBox 7">
            <a:extLst>
              <a:ext uri="{FF2B5EF4-FFF2-40B4-BE49-F238E27FC236}">
                <a16:creationId xmlns:a16="http://schemas.microsoft.com/office/drawing/2014/main" id="{0AA50AE4-8D87-42C0-8B9B-9A7D782F827F}"/>
              </a:ext>
            </a:extLst>
          </p:cNvPr>
          <p:cNvSpPr txBox="1"/>
          <p:nvPr/>
        </p:nvSpPr>
        <p:spPr>
          <a:xfrm>
            <a:off x="2338870" y="4203756"/>
            <a:ext cx="7732373" cy="923330"/>
          </a:xfrm>
          <a:prstGeom prst="rect">
            <a:avLst/>
          </a:prstGeom>
          <a:noFill/>
        </p:spPr>
        <p:txBody>
          <a:bodyPr wrap="non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Our corporate culture is characterized by our pursuit to bring the best </a:t>
            </a:r>
          </a:p>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&amp; most innovative solutions to our customers.</a:t>
            </a:r>
            <a:endPar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p:cNvGrpSpPr/>
          <p:nvPr/>
        </p:nvGrpSpPr>
        <p:grpSpPr>
          <a:xfrm>
            <a:off x="4514851" y="3703069"/>
            <a:ext cx="3469338" cy="240928"/>
            <a:chOff x="4541759" y="3703069"/>
            <a:chExt cx="3442430" cy="240928"/>
          </a:xfrm>
        </p:grpSpPr>
        <p:sp>
          <p:nvSpPr>
            <p:cNvPr id="9" name="Rectangle 8">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1" name="Rectangle 10">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3" name="Rectangle 12">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4" name="Rectangle 13">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364887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04BC7-86D6-4937-B426-DE0A4FCFC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
            <a:ext cx="12192000" cy="6857990"/>
          </a:xfrm>
          <a:prstGeom prst="rect">
            <a:avLst/>
          </a:prstGeom>
        </p:spPr>
      </p:pic>
      <p:sp>
        <p:nvSpPr>
          <p:cNvPr id="2" name="Oval 1">
            <a:extLst>
              <a:ext uri="{FF2B5EF4-FFF2-40B4-BE49-F238E27FC236}">
                <a16:creationId xmlns:a16="http://schemas.microsoft.com/office/drawing/2014/main" id="{D7F26DD2-9509-4D36-B25B-ECA90E47743C}"/>
              </a:ext>
            </a:extLst>
          </p:cNvPr>
          <p:cNvSpPr/>
          <p:nvPr/>
        </p:nvSpPr>
        <p:spPr>
          <a:xfrm>
            <a:off x="5964573" y="551576"/>
            <a:ext cx="5754847" cy="5754847"/>
          </a:xfrm>
          <a:prstGeom prst="ellipse">
            <a:avLst/>
          </a:prstGeom>
          <a:solidFill>
            <a:schemeClr val="tx1">
              <a:lumMod val="95000"/>
              <a:lumOff val="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24" y="1380248"/>
            <a:ext cx="2851150" cy="1045672"/>
          </a:xfrm>
          <a:prstGeom prst="rect">
            <a:avLst/>
          </a:prstGeom>
        </p:spPr>
      </p:pic>
      <p:sp>
        <p:nvSpPr>
          <p:cNvPr id="15" name="Oval 14">
            <a:extLst>
              <a:ext uri="{FF2B5EF4-FFF2-40B4-BE49-F238E27FC236}">
                <a16:creationId xmlns:a16="http://schemas.microsoft.com/office/drawing/2014/main" id="{65D53E06-604F-4CFE-BE94-F1B4116A10DC}"/>
              </a:ext>
            </a:extLst>
          </p:cNvPr>
          <p:cNvSpPr/>
          <p:nvPr/>
        </p:nvSpPr>
        <p:spPr>
          <a:xfrm>
            <a:off x="6350239" y="939816"/>
            <a:ext cx="4978367" cy="4978367"/>
          </a:xfrm>
          <a:prstGeom prst="ellipse">
            <a:avLst/>
          </a:prstGeom>
          <a:noFill/>
          <a:ln>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DD4C69-B27D-4D3F-8A2C-47AAAEB9ACF0}"/>
              </a:ext>
            </a:extLst>
          </p:cNvPr>
          <p:cNvSpPr/>
          <p:nvPr/>
        </p:nvSpPr>
        <p:spPr>
          <a:xfrm>
            <a:off x="6003660" y="2585406"/>
            <a:ext cx="5677478" cy="82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WHAT WE ARE?</a:t>
            </a:r>
          </a:p>
        </p:txBody>
      </p:sp>
      <p:sp>
        <p:nvSpPr>
          <p:cNvPr id="18" name="TextBox 17">
            <a:extLst>
              <a:ext uri="{FF2B5EF4-FFF2-40B4-BE49-F238E27FC236}">
                <a16:creationId xmlns:a16="http://schemas.microsoft.com/office/drawing/2014/main" id="{D2B4AC9F-5555-433B-B20B-DC056AE46C75}"/>
              </a:ext>
            </a:extLst>
          </p:cNvPr>
          <p:cNvSpPr txBox="1"/>
          <p:nvPr/>
        </p:nvSpPr>
        <p:spPr>
          <a:xfrm>
            <a:off x="6945181" y="3910427"/>
            <a:ext cx="3794436" cy="738664"/>
          </a:xfrm>
          <a:prstGeom prst="rect">
            <a:avLst/>
          </a:prstGeom>
          <a:noFill/>
        </p:spPr>
        <p:txBody>
          <a:bodyPr wrap="none" rtlCol="0">
            <a:spAutoFit/>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We are the most trusted technology </a:t>
            </a:r>
          </a:p>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solution experts, providing IT Services </a:t>
            </a:r>
          </a:p>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&amp; Solutions for businesses to grow online.</a:t>
            </a:r>
            <a:endParaRPr lang="en-US" sz="1400">
              <a:solidFill>
                <a:schemeClr val="bg1"/>
              </a:solidFill>
            </a:endParaRPr>
          </a:p>
        </p:txBody>
      </p:sp>
      <p:grpSp>
        <p:nvGrpSpPr>
          <p:cNvPr id="14" name="Group 13"/>
          <p:cNvGrpSpPr/>
          <p:nvPr/>
        </p:nvGrpSpPr>
        <p:grpSpPr>
          <a:xfrm>
            <a:off x="7107730" y="3475379"/>
            <a:ext cx="3469338" cy="240928"/>
            <a:chOff x="4541759" y="3703069"/>
            <a:chExt cx="3442430" cy="240928"/>
          </a:xfrm>
        </p:grpSpPr>
        <p:sp>
          <p:nvSpPr>
            <p:cNvPr id="16" name="Rectangle 15">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4" name="Rectangle 23">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5" name="Rectangle 24">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6" name="Rectangle 25">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255547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44223-1500-4097-9C8B-2E94C35F9EC1}"/>
              </a:ext>
            </a:extLst>
          </p:cNvPr>
          <p:cNvSpPr/>
          <p:nvPr/>
        </p:nvSpPr>
        <p:spPr>
          <a:xfrm>
            <a:off x="6073141" y="2844801"/>
            <a:ext cx="45719" cy="401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991137" y="3893476"/>
            <a:ext cx="4711325" cy="1229701"/>
            <a:chOff x="5991137" y="4664291"/>
            <a:chExt cx="4711325" cy="1229701"/>
          </a:xfrm>
        </p:grpSpPr>
        <p:sp>
          <p:nvSpPr>
            <p:cNvPr id="28" name="TextBox 27">
              <a:extLst>
                <a:ext uri="{FF2B5EF4-FFF2-40B4-BE49-F238E27FC236}">
                  <a16:creationId xmlns:a16="http://schemas.microsoft.com/office/drawing/2014/main" id="{0B73DBCE-E6C6-49D0-A06E-06C28D715BA9}"/>
                </a:ext>
              </a:extLst>
            </p:cNvPr>
            <p:cNvSpPr txBox="1"/>
            <p:nvPr/>
          </p:nvSpPr>
          <p:spPr>
            <a:xfrm>
              <a:off x="8560456" y="4685969"/>
              <a:ext cx="2142006" cy="1208023"/>
            </a:xfrm>
            <a:prstGeom prst="rect">
              <a:avLst/>
            </a:prstGeom>
            <a:noFill/>
          </p:spPr>
          <p:txBody>
            <a:bodyPr wrap="square" rtlCol="0">
              <a:spAutoFit/>
            </a:bodyPr>
            <a:lstStyle/>
            <a:p>
              <a:pPr algn="ctr"/>
              <a:r>
                <a:rPr lang="en-US" sz="2000" b="1">
                  <a:solidFill>
                    <a:srgbClr val="92D050"/>
                  </a:solidFill>
                  <a:latin typeface="Open Sans" panose="020B0606030504020204" pitchFamily="34" charset="0"/>
                  <a:ea typeface="Open Sans" panose="020B0606030504020204" pitchFamily="34" charset="0"/>
                  <a:cs typeface="Open Sans" panose="020B0606030504020204" pitchFamily="34" charset="0"/>
                </a:rPr>
                <a:t>DESIGN</a:t>
              </a:r>
            </a:p>
            <a:p>
              <a:pPr algn="ctr"/>
              <a:r>
                <a:rPr lang="en-US" sz="1050">
                  <a:latin typeface="Open Sans" panose="020B0606030504020204" pitchFamily="34" charset="0"/>
                  <a:ea typeface="Open Sans" panose="020B0606030504020204" pitchFamily="34" charset="0"/>
                  <a:cs typeface="Open Sans" panose="020B0606030504020204" pitchFamily="34" charset="0"/>
                </a:rPr>
                <a:t>We create each new design based on your input on how you would like to portray your brand</a:t>
              </a:r>
            </a:p>
            <a:p>
              <a:pPr algn="ctr"/>
              <a:endParaRPr lang="en-US" sz="105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70D3E9FB-8994-48F3-8144-DDAB94CE6E99}"/>
                </a:ext>
              </a:extLst>
            </p:cNvPr>
            <p:cNvSpPr/>
            <p:nvPr/>
          </p:nvSpPr>
          <p:spPr>
            <a:xfrm>
              <a:off x="6726157" y="4664291"/>
              <a:ext cx="1188720" cy="1188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9">
              <a:extLst>
                <a:ext uri="{FF2B5EF4-FFF2-40B4-BE49-F238E27FC236}">
                  <a16:creationId xmlns:a16="http://schemas.microsoft.com/office/drawing/2014/main" id="{B60F635B-4BC6-428B-8BC7-AF8AD8306208}"/>
                </a:ext>
              </a:extLst>
            </p:cNvPr>
            <p:cNvSpPr/>
            <p:nvPr/>
          </p:nvSpPr>
          <p:spPr>
            <a:xfrm>
              <a:off x="6948178" y="4876008"/>
              <a:ext cx="745111" cy="733163"/>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Oval 34">
              <a:extLst>
                <a:ext uri="{FF2B5EF4-FFF2-40B4-BE49-F238E27FC236}">
                  <a16:creationId xmlns:a16="http://schemas.microsoft.com/office/drawing/2014/main" id="{F87D9209-B325-4548-B727-7B9735713916}"/>
                </a:ext>
              </a:extLst>
            </p:cNvPr>
            <p:cNvSpPr/>
            <p:nvPr/>
          </p:nvSpPr>
          <p:spPr>
            <a:xfrm>
              <a:off x="5991137" y="5138121"/>
              <a:ext cx="260058" cy="26005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A048BBE-B323-4836-BDFB-3DC19C917897}"/>
                </a:ext>
              </a:extLst>
            </p:cNvPr>
            <p:cNvSpPr/>
            <p:nvPr/>
          </p:nvSpPr>
          <p:spPr>
            <a:xfrm>
              <a:off x="6240004" y="5234058"/>
              <a:ext cx="518914"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7620" y="-297844"/>
            <a:ext cx="12192000" cy="3238150"/>
            <a:chOff x="0" y="-297844"/>
            <a:chExt cx="12192000" cy="3238150"/>
          </a:xfrm>
        </p:grpSpPr>
        <p:pic>
          <p:nvPicPr>
            <p:cNvPr id="4" name="Picture 3" descr="A close up of a computer&#10;&#10;Description generated with high confidence">
              <a:extLst>
                <a:ext uri="{FF2B5EF4-FFF2-40B4-BE49-F238E27FC236}">
                  <a16:creationId xmlns:a16="http://schemas.microsoft.com/office/drawing/2014/main" id="{47C44C01-2F07-4766-9612-ADF687591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844"/>
              <a:ext cx="12192000" cy="323815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368982"/>
              <a:ext cx="2851150" cy="1045672"/>
            </a:xfrm>
            <a:prstGeom prst="rect">
              <a:avLst/>
            </a:prstGeom>
          </p:spPr>
        </p:pic>
        <p:sp>
          <p:nvSpPr>
            <p:cNvPr id="15" name="Rectangle 14">
              <a:extLst>
                <a:ext uri="{FF2B5EF4-FFF2-40B4-BE49-F238E27FC236}">
                  <a16:creationId xmlns:a16="http://schemas.microsoft.com/office/drawing/2014/main" id="{B7D02CB9-4C45-4B19-9C30-66C13DC1ABDF}"/>
                </a:ext>
              </a:extLst>
            </p:cNvPr>
            <p:cNvSpPr/>
            <p:nvPr/>
          </p:nvSpPr>
          <p:spPr>
            <a:xfrm>
              <a:off x="1336180" y="1461281"/>
              <a:ext cx="5677478" cy="82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WE DO?</a:t>
              </a:r>
            </a:p>
          </p:txBody>
        </p:sp>
        <p:sp>
          <p:nvSpPr>
            <p:cNvPr id="42" name="TextBox 41">
              <a:extLst>
                <a:ext uri="{FF2B5EF4-FFF2-40B4-BE49-F238E27FC236}">
                  <a16:creationId xmlns:a16="http://schemas.microsoft.com/office/drawing/2014/main" id="{78886481-967E-4A8C-899A-B53FE1CB9F83}"/>
                </a:ext>
              </a:extLst>
            </p:cNvPr>
            <p:cNvSpPr txBox="1"/>
            <p:nvPr/>
          </p:nvSpPr>
          <p:spPr>
            <a:xfrm>
              <a:off x="6363872" y="1661910"/>
              <a:ext cx="3947171" cy="1015663"/>
            </a:xfrm>
            <a:prstGeom prst="rect">
              <a:avLst/>
            </a:prstGeom>
            <a:noFill/>
          </p:spPr>
          <p:txBody>
            <a:bodyPr wrap="none" rtlCol="0">
              <a:spAutoFit/>
            </a:bodyPr>
            <a:lstStyle/>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We provide a wide range of IT Solution, Web Design,</a:t>
              </a:r>
            </a:p>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Graphic Design, App Development, SMS Gateway, </a:t>
              </a:r>
            </a:p>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Cloud Hosting, IT support &amp; much more. We work in </a:t>
              </a:r>
            </a:p>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close cooperation with our customers to improve </a:t>
              </a:r>
            </a:p>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their businesses.</a:t>
              </a:r>
            </a:p>
          </p:txBody>
        </p:sp>
      </p:grpSp>
      <p:grpSp>
        <p:nvGrpSpPr>
          <p:cNvPr id="3" name="Group 2"/>
          <p:cNvGrpSpPr/>
          <p:nvPr/>
        </p:nvGrpSpPr>
        <p:grpSpPr>
          <a:xfrm>
            <a:off x="1336180" y="3279779"/>
            <a:ext cx="4915015" cy="1246495"/>
            <a:chOff x="1336180" y="3477686"/>
            <a:chExt cx="4915015" cy="1246495"/>
          </a:xfrm>
        </p:grpSpPr>
        <p:sp>
          <p:nvSpPr>
            <p:cNvPr id="22" name="Oval 21">
              <a:extLst>
                <a:ext uri="{FF2B5EF4-FFF2-40B4-BE49-F238E27FC236}">
                  <a16:creationId xmlns:a16="http://schemas.microsoft.com/office/drawing/2014/main" id="{0006F186-443D-4DC5-AA2B-D5EEAE16C01A}"/>
                </a:ext>
              </a:extLst>
            </p:cNvPr>
            <p:cNvSpPr/>
            <p:nvPr/>
          </p:nvSpPr>
          <p:spPr>
            <a:xfrm>
              <a:off x="5991137" y="3942826"/>
              <a:ext cx="260058" cy="26005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3463DE-62DD-4C93-A06E-787B949A3AA1}"/>
                </a:ext>
              </a:extLst>
            </p:cNvPr>
            <p:cNvSpPr/>
            <p:nvPr/>
          </p:nvSpPr>
          <p:spPr>
            <a:xfrm>
              <a:off x="5472223" y="4049995"/>
              <a:ext cx="518914"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06509B0-451A-4DFD-A582-FAB06D4F8FC6}"/>
                </a:ext>
              </a:extLst>
            </p:cNvPr>
            <p:cNvSpPr/>
            <p:nvPr/>
          </p:nvSpPr>
          <p:spPr>
            <a:xfrm>
              <a:off x="4396352" y="3535461"/>
              <a:ext cx="1188720" cy="11887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15FC850-0BE6-4E36-AFA6-70AA0498902F}"/>
                </a:ext>
              </a:extLst>
            </p:cNvPr>
            <p:cNvSpPr txBox="1"/>
            <p:nvPr/>
          </p:nvSpPr>
          <p:spPr>
            <a:xfrm>
              <a:off x="1336180" y="3477686"/>
              <a:ext cx="2812052" cy="1169551"/>
            </a:xfrm>
            <a:prstGeom prst="rect">
              <a:avLst/>
            </a:prstGeom>
            <a:noFill/>
          </p:spPr>
          <p:txBody>
            <a:bodyPr wrap="square" rtlCol="0">
              <a:spAutoFit/>
            </a:bodyPr>
            <a:lstStyle/>
            <a:p>
              <a:pPr algn="ctr"/>
              <a:r>
                <a:rPr lang="en-US" sz="2000" b="1">
                  <a:solidFill>
                    <a:srgbClr val="00B3F9"/>
                  </a:solidFill>
                  <a:latin typeface="Open Sans" panose="020B0606030504020204" pitchFamily="34" charset="0"/>
                  <a:ea typeface="Open Sans" panose="020B0606030504020204" pitchFamily="34" charset="0"/>
                  <a:cs typeface="Open Sans" panose="020B0606030504020204" pitchFamily="34" charset="0"/>
                </a:rPr>
                <a:t>HOSTING</a:t>
              </a:r>
            </a:p>
            <a:p>
              <a:pPr algn="ctr"/>
              <a:r>
                <a:rPr lang="en-US" sz="1000">
                  <a:latin typeface="Open Sans" panose="020B0606030504020204" pitchFamily="34" charset="0"/>
                  <a:ea typeface="Open Sans" panose="020B0606030504020204" pitchFamily="34" charset="0"/>
                  <a:cs typeface="Open Sans" panose="020B0606030504020204" pitchFamily="34" charset="0"/>
                </a:rPr>
                <a:t>GET POWER &amp; CONTROL </a:t>
              </a:r>
            </a:p>
            <a:p>
              <a:pPr algn="ctr"/>
              <a:r>
                <a:rPr lang="en-US" sz="1000">
                  <a:latin typeface="Open Sans" panose="020B0606030504020204" pitchFamily="34" charset="0"/>
                  <a:ea typeface="Open Sans" panose="020B0606030504020204" pitchFamily="34" charset="0"/>
                  <a:cs typeface="Open Sans" panose="020B0606030504020204" pitchFamily="34" charset="0"/>
                </a:rPr>
                <a:t> MAKE SURE YOUR DATA IS SAFE &amp; PRIVATE!</a:t>
              </a:r>
            </a:p>
            <a:p>
              <a:pPr algn="ctr"/>
              <a:r>
                <a:rPr lang="en-US" sz="1000">
                  <a:latin typeface="Open Sans" panose="020B0606030504020204" pitchFamily="34" charset="0"/>
                  <a:ea typeface="Open Sans" panose="020B0606030504020204" pitchFamily="34" charset="0"/>
                  <a:cs typeface="Open Sans" panose="020B0606030504020204" pitchFamily="34" charset="0"/>
                </a:rPr>
                <a:t>First Class Data Center Physical Hardware Servers Available RU Co-lo space is available</a:t>
              </a:r>
            </a:p>
            <a:p>
              <a:pPr algn="ctr"/>
              <a:r>
                <a:rPr lang="en-US" sz="1000">
                  <a:latin typeface="Open Sans" panose="020B0606030504020204" pitchFamily="34" charset="0"/>
                  <a:ea typeface="Open Sans" panose="020B0606030504020204" pitchFamily="34" charset="0"/>
                  <a:cs typeface="Open Sans" panose="020B0606030504020204" pitchFamily="34" charset="0"/>
                </a:rPr>
                <a:t>Complete Isolation and Protection</a:t>
              </a:r>
            </a:p>
          </p:txBody>
        </p:sp>
        <p:pic>
          <p:nvPicPr>
            <p:cNvPr id="27" name="Picture 26" descr="A close up of a logo&#10;&#10;Description generated with very high confidence">
              <a:extLst>
                <a:ext uri="{FF2B5EF4-FFF2-40B4-BE49-F238E27FC236}">
                  <a16:creationId xmlns:a16="http://schemas.microsoft.com/office/drawing/2014/main" id="{97006EE9-C006-4F95-B54E-016012A23B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194" y="3754875"/>
              <a:ext cx="723900" cy="723900"/>
            </a:xfrm>
            <a:prstGeom prst="rect">
              <a:avLst/>
            </a:prstGeom>
          </p:spPr>
        </p:pic>
      </p:grpSp>
      <p:grpSp>
        <p:nvGrpSpPr>
          <p:cNvPr id="31" name="Group 30"/>
          <p:cNvGrpSpPr/>
          <p:nvPr/>
        </p:nvGrpSpPr>
        <p:grpSpPr>
          <a:xfrm>
            <a:off x="1322655" y="4685637"/>
            <a:ext cx="4928540" cy="1209913"/>
            <a:chOff x="1322655" y="1286335"/>
            <a:chExt cx="4928540" cy="1209913"/>
          </a:xfrm>
        </p:grpSpPr>
        <p:sp>
          <p:nvSpPr>
            <p:cNvPr id="32" name="Oval 31">
              <a:extLst>
                <a:ext uri="{FF2B5EF4-FFF2-40B4-BE49-F238E27FC236}">
                  <a16:creationId xmlns:a16="http://schemas.microsoft.com/office/drawing/2014/main" id="{A7F521FA-4D81-46C1-8A84-F4276473C3C1}"/>
                </a:ext>
              </a:extLst>
            </p:cNvPr>
            <p:cNvSpPr/>
            <p:nvPr/>
          </p:nvSpPr>
          <p:spPr>
            <a:xfrm>
              <a:off x="5991137" y="1711711"/>
              <a:ext cx="260058" cy="260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E7D947-D576-40AD-90D8-1694A1093E01}"/>
                </a:ext>
              </a:extLst>
            </p:cNvPr>
            <p:cNvSpPr/>
            <p:nvPr/>
          </p:nvSpPr>
          <p:spPr>
            <a:xfrm>
              <a:off x="5034224" y="1807648"/>
              <a:ext cx="968105"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1524ABC-0EC1-4D27-BCCE-09ED79D1D28A}"/>
                </a:ext>
              </a:extLst>
            </p:cNvPr>
            <p:cNvSpPr/>
            <p:nvPr/>
          </p:nvSpPr>
          <p:spPr>
            <a:xfrm>
              <a:off x="3995732" y="1286335"/>
              <a:ext cx="1188720" cy="1188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7DF71F3-DD58-43A0-BF0A-E9EC5C634F99}"/>
                </a:ext>
              </a:extLst>
            </p:cNvPr>
            <p:cNvSpPr txBox="1"/>
            <p:nvPr/>
          </p:nvSpPr>
          <p:spPr>
            <a:xfrm>
              <a:off x="1322655" y="1480585"/>
              <a:ext cx="2461321" cy="1015663"/>
            </a:xfrm>
            <a:prstGeom prst="rect">
              <a:avLst/>
            </a:prstGeom>
            <a:noFill/>
          </p:spPr>
          <p:txBody>
            <a:bodyPr wrap="square" rtlCol="0">
              <a:spAutoFit/>
            </a:bodyPr>
            <a:lstStyle/>
            <a:p>
              <a:pPr algn="ctr"/>
              <a:r>
                <a:rPr lang="en-US" sz="2000" b="1">
                  <a:solidFill>
                    <a:srgbClr val="FF0000"/>
                  </a:solidFill>
                  <a:latin typeface="Open Sans" panose="020B0606030504020204" pitchFamily="34" charset="0"/>
                  <a:ea typeface="Open Sans" panose="020B0606030504020204" pitchFamily="34" charset="0"/>
                  <a:cs typeface="Open Sans" panose="020B0606030504020204" pitchFamily="34" charset="0"/>
                </a:rPr>
                <a:t>DEVELOPMENT</a:t>
              </a:r>
            </a:p>
            <a:p>
              <a:pPr algn="ctr"/>
              <a:r>
                <a:rPr lang="en-US" sz="1000">
                  <a:latin typeface="Open Sans" panose="020B0606030504020204" pitchFamily="34" charset="0"/>
                  <a:ea typeface="Open Sans" panose="020B0606030504020204" pitchFamily="34" charset="0"/>
                  <a:cs typeface="Open Sans" panose="020B0606030504020204" pitchFamily="34" charset="0"/>
                </a:rPr>
                <a:t>Custom Application Development Services to take your business to a whole new level and make it easy for you to attract more customers</a:t>
              </a:r>
            </a:p>
          </p:txBody>
        </p:sp>
        <p:sp>
          <p:nvSpPr>
            <p:cNvPr id="40" name="Rounded Rectangle 7">
              <a:extLst>
                <a:ext uri="{FF2B5EF4-FFF2-40B4-BE49-F238E27FC236}">
                  <a16:creationId xmlns:a16="http://schemas.microsoft.com/office/drawing/2014/main" id="{6DEDB051-BDAC-4E24-9A88-E4C9378EE400}"/>
                </a:ext>
              </a:extLst>
            </p:cNvPr>
            <p:cNvSpPr/>
            <p:nvPr/>
          </p:nvSpPr>
          <p:spPr>
            <a:xfrm>
              <a:off x="4396277" y="1585582"/>
              <a:ext cx="363330" cy="6287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1" name="Group 40"/>
          <p:cNvGrpSpPr/>
          <p:nvPr/>
        </p:nvGrpSpPr>
        <p:grpSpPr>
          <a:xfrm>
            <a:off x="5992535" y="5289276"/>
            <a:ext cx="4667845" cy="1188720"/>
            <a:chOff x="5992535" y="2506698"/>
            <a:chExt cx="4667845" cy="1188720"/>
          </a:xfrm>
        </p:grpSpPr>
        <p:sp>
          <p:nvSpPr>
            <p:cNvPr id="45" name="Oval 44">
              <a:extLst>
                <a:ext uri="{FF2B5EF4-FFF2-40B4-BE49-F238E27FC236}">
                  <a16:creationId xmlns:a16="http://schemas.microsoft.com/office/drawing/2014/main" id="{AAC3FF95-67B3-4A42-8B1F-92DC5A216A6A}"/>
                </a:ext>
              </a:extLst>
            </p:cNvPr>
            <p:cNvSpPr/>
            <p:nvPr/>
          </p:nvSpPr>
          <p:spPr>
            <a:xfrm>
              <a:off x="5992535" y="2972686"/>
              <a:ext cx="260058" cy="26005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C26580D-0F37-48AD-AA0E-926212AD816F}"/>
                </a:ext>
              </a:extLst>
            </p:cNvPr>
            <p:cNvSpPr/>
            <p:nvPr/>
          </p:nvSpPr>
          <p:spPr>
            <a:xfrm>
              <a:off x="6247371" y="3079855"/>
              <a:ext cx="1026246"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BBFFD3B-E182-45D0-8AA5-F93591DE689C}"/>
                </a:ext>
              </a:extLst>
            </p:cNvPr>
            <p:cNvSpPr/>
            <p:nvPr/>
          </p:nvSpPr>
          <p:spPr>
            <a:xfrm>
              <a:off x="7139884" y="2506698"/>
              <a:ext cx="1188720" cy="1188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A85C72C-243A-41FA-9761-47F070FD8BB9}"/>
                </a:ext>
              </a:extLst>
            </p:cNvPr>
            <p:cNvSpPr txBox="1"/>
            <p:nvPr/>
          </p:nvSpPr>
          <p:spPr>
            <a:xfrm>
              <a:off x="8560456" y="2542040"/>
              <a:ext cx="2099924" cy="1015663"/>
            </a:xfrm>
            <a:prstGeom prst="rect">
              <a:avLst/>
            </a:prstGeom>
            <a:noFill/>
          </p:spPr>
          <p:txBody>
            <a:bodyPr wrap="square" rtlCol="0">
              <a:spAutoFit/>
            </a:bodyPr>
            <a:lstStyle/>
            <a:p>
              <a:pPr algn="ctr"/>
              <a:r>
                <a:rPr lang="en-US" sz="2000" b="1">
                  <a:solidFill>
                    <a:srgbClr val="0070C0"/>
                  </a:solidFill>
                  <a:latin typeface="Open Sans" panose="020B0606030504020204" pitchFamily="34" charset="0"/>
                  <a:ea typeface="Open Sans" panose="020B0606030504020204" pitchFamily="34" charset="0"/>
                  <a:cs typeface="Open Sans" panose="020B0606030504020204" pitchFamily="34" charset="0"/>
                </a:rPr>
                <a:t>SERVICES</a:t>
              </a:r>
            </a:p>
            <a:p>
              <a:pPr algn="ctr"/>
              <a:r>
                <a:rPr lang="en-US" sz="1000">
                  <a:latin typeface="Open Sans" panose="020B0606030504020204" pitchFamily="34" charset="0"/>
                  <a:ea typeface="Open Sans" panose="020B0606030504020204" pitchFamily="34" charset="0"/>
                  <a:cs typeface="Open Sans" panose="020B0606030504020204" pitchFamily="34" charset="0"/>
                </a:rPr>
                <a:t>Host your own SMS Gateway</a:t>
              </a:r>
            </a:p>
            <a:p>
              <a:pPr algn="ctr"/>
              <a:r>
                <a:rPr lang="en-US" sz="1000">
                  <a:latin typeface="Open Sans" panose="020B0606030504020204" pitchFamily="34" charset="0"/>
                  <a:ea typeface="Open Sans" panose="020B0606030504020204" pitchFamily="34" charset="0"/>
                  <a:cs typeface="Open Sans" panose="020B0606030504020204" pitchFamily="34" charset="0"/>
                </a:rPr>
                <a:t> with IT Company and send unlimited SMS from your own brand</a:t>
              </a:r>
              <a:endParaRPr lang="en-US" sz="1000" b="1">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Diamond 5">
              <a:extLst>
                <a:ext uri="{FF2B5EF4-FFF2-40B4-BE49-F238E27FC236}">
                  <a16:creationId xmlns:a16="http://schemas.microsoft.com/office/drawing/2014/main" id="{66E01C9E-A0A0-49BF-A915-1C3DFF8FF222}"/>
                </a:ext>
              </a:extLst>
            </p:cNvPr>
            <p:cNvSpPr/>
            <p:nvPr/>
          </p:nvSpPr>
          <p:spPr>
            <a:xfrm>
              <a:off x="7371736" y="2689722"/>
              <a:ext cx="745112" cy="747314"/>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9" name="Group 38"/>
          <p:cNvGrpSpPr/>
          <p:nvPr/>
        </p:nvGrpSpPr>
        <p:grpSpPr>
          <a:xfrm>
            <a:off x="2447870" y="2295406"/>
            <a:ext cx="3469338" cy="240928"/>
            <a:chOff x="4541759" y="3703069"/>
            <a:chExt cx="3442430" cy="240928"/>
          </a:xfrm>
        </p:grpSpPr>
        <p:sp>
          <p:nvSpPr>
            <p:cNvPr id="43" name="Rectangle 42">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4" name="Rectangle 43">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0" name="Rectangle 49">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1" name="Rectangle 50">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78830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posing for the camera&#10;&#10;Description generated with very high confidence">
            <a:extLst>
              <a:ext uri="{FF2B5EF4-FFF2-40B4-BE49-F238E27FC236}">
                <a16:creationId xmlns:a16="http://schemas.microsoft.com/office/drawing/2014/main" id="{893A6467-93C8-4D06-9C37-0BDA7E0AF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67"/>
            <a:ext cx="12192000" cy="6858000"/>
          </a:xfrm>
          <a:prstGeom prst="rect">
            <a:avLst/>
          </a:prstGeom>
        </p:spPr>
      </p:pic>
      <p:sp>
        <p:nvSpPr>
          <p:cNvPr id="12" name="Rectangle 11">
            <a:extLst>
              <a:ext uri="{FF2B5EF4-FFF2-40B4-BE49-F238E27FC236}">
                <a16:creationId xmlns:a16="http://schemas.microsoft.com/office/drawing/2014/main" id="{B31EDD85-8FCE-45D5-903E-8E8C5BC84B61}"/>
              </a:ext>
            </a:extLst>
          </p:cNvPr>
          <p:cNvSpPr/>
          <p:nvPr/>
        </p:nvSpPr>
        <p:spPr>
          <a:xfrm>
            <a:off x="7016620" y="1921079"/>
            <a:ext cx="5175380" cy="3196205"/>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85DF6D-C735-42EB-B25C-FB1A52D9CB04}"/>
              </a:ext>
            </a:extLst>
          </p:cNvPr>
          <p:cNvSpPr/>
          <p:nvPr/>
        </p:nvSpPr>
        <p:spPr>
          <a:xfrm>
            <a:off x="7261912" y="2241869"/>
            <a:ext cx="3209559" cy="616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sz="48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BUSINESS</a:t>
            </a:r>
          </a:p>
        </p:txBody>
      </p:sp>
      <p:sp>
        <p:nvSpPr>
          <p:cNvPr id="35" name="TextBox 34">
            <a:extLst>
              <a:ext uri="{FF2B5EF4-FFF2-40B4-BE49-F238E27FC236}">
                <a16:creationId xmlns:a16="http://schemas.microsoft.com/office/drawing/2014/main" id="{A7C96857-1EC0-4807-8428-1DB0400C06C3}"/>
              </a:ext>
            </a:extLst>
          </p:cNvPr>
          <p:cNvSpPr txBox="1"/>
          <p:nvPr/>
        </p:nvSpPr>
        <p:spPr>
          <a:xfrm>
            <a:off x="7387509" y="4050596"/>
            <a:ext cx="4383578" cy="830997"/>
          </a:xfrm>
          <a:prstGeom prst="rect">
            <a:avLst/>
          </a:prstGeom>
          <a:noFill/>
        </p:spPr>
        <p:txBody>
          <a:bodyPr wrap="square" lIns="91440" tIns="45720" rIns="91440" bIns="45720" rtlCol="0" anchor="t">
            <a:spAutoFit/>
          </a:bodyPr>
          <a:lstStyle/>
          <a:p>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We</a:t>
            </a:r>
            <a:r>
              <a:rPr lang="en-US" sz="1600">
                <a:latin typeface="Open Sans" panose="020B0606030504020204" pitchFamily="34" charset="0"/>
                <a:ea typeface="Open Sans" panose="020B0606030504020204" pitchFamily="34" charset="0"/>
                <a:cs typeface="Open Sans" panose="020B0606030504020204" pitchFamily="34" charset="0"/>
              </a:rPr>
              <a:t> are Australia’s most trusted technology experts, providing IT Services and Solutions for your business to grow online.</a:t>
            </a:r>
          </a:p>
        </p:txBody>
      </p:sp>
      <p:sp>
        <p:nvSpPr>
          <p:cNvPr id="2" name="TextBox 1">
            <a:extLst>
              <a:ext uri="{FF2B5EF4-FFF2-40B4-BE49-F238E27FC236}">
                <a16:creationId xmlns:a16="http://schemas.microsoft.com/office/drawing/2014/main" id="{484D4E28-F125-457A-8F8F-F1CFD772FA69}"/>
              </a:ext>
            </a:extLst>
          </p:cNvPr>
          <p:cNvSpPr txBox="1"/>
          <p:nvPr/>
        </p:nvSpPr>
        <p:spPr>
          <a:xfrm>
            <a:off x="7258918" y="2644273"/>
            <a:ext cx="1747471" cy="822960"/>
          </a:xfrm>
          <a:prstGeom prst="rect">
            <a:avLst/>
          </a:prstGeom>
          <a:noFill/>
        </p:spPr>
        <p:txBody>
          <a:bodyPr wrap="square" lIns="91440" rtlCol="0">
            <a:noAutofit/>
          </a:bodyPr>
          <a:lstStyle/>
          <a:p>
            <a:r>
              <a:rPr lang="en-US" sz="480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IDEA</a:t>
            </a:r>
            <a:endParaRPr lang="en-US" sz="4800">
              <a:solidFill>
                <a:srgbClr val="92D050"/>
              </a:solidFill>
            </a:endParaRPr>
          </a:p>
        </p:txBody>
      </p:sp>
      <p:pic>
        <p:nvPicPr>
          <p:cNvPr id="14" name="Picture 13" descr="A picture containing object&#10;&#10;Description generated with very high confidence">
            <a:extLst>
              <a:ext uri="{FF2B5EF4-FFF2-40B4-BE49-F238E27FC236}">
                <a16:creationId xmlns:a16="http://schemas.microsoft.com/office/drawing/2014/main" id="{C55EB126-ED9E-47E5-8CDF-5E34908EC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955133" y="2666558"/>
            <a:ext cx="1779767" cy="544555"/>
          </a:xfrm>
          <a:prstGeom prst="rect">
            <a:avLst/>
          </a:prstGeom>
        </p:spPr>
      </p:pic>
      <p:grpSp>
        <p:nvGrpSpPr>
          <p:cNvPr id="15" name="Group 14"/>
          <p:cNvGrpSpPr/>
          <p:nvPr/>
        </p:nvGrpSpPr>
        <p:grpSpPr>
          <a:xfrm>
            <a:off x="7387509" y="3519181"/>
            <a:ext cx="3469338" cy="240928"/>
            <a:chOff x="4541759" y="3703069"/>
            <a:chExt cx="3442430" cy="240928"/>
          </a:xfrm>
        </p:grpSpPr>
        <p:sp>
          <p:nvSpPr>
            <p:cNvPr id="16" name="Rectangle 15">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7" name="Rectangle 16">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8" name="Rectangle 17">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9" name="Rectangle 18">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362453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1E9212-7B7F-4263-B652-1DA62B315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10131" cy="6858000"/>
          </a:xfrm>
          <a:prstGeom prst="rect">
            <a:avLst/>
          </a:prstGeom>
        </p:spPr>
      </p:pic>
      <p:sp>
        <p:nvSpPr>
          <p:cNvPr id="2" name="TextBox 1">
            <a:extLst>
              <a:ext uri="{FF2B5EF4-FFF2-40B4-BE49-F238E27FC236}">
                <a16:creationId xmlns:a16="http://schemas.microsoft.com/office/drawing/2014/main" id="{A33CF6B8-362F-4C99-B2E9-B8BE51297CEC}"/>
              </a:ext>
            </a:extLst>
          </p:cNvPr>
          <p:cNvSpPr txBox="1"/>
          <p:nvPr/>
        </p:nvSpPr>
        <p:spPr>
          <a:xfrm>
            <a:off x="7075624" y="4179541"/>
            <a:ext cx="4521978" cy="923330"/>
          </a:xfrm>
          <a:prstGeom prst="rect">
            <a:avLst/>
          </a:prstGeom>
          <a:noFill/>
        </p:spPr>
        <p:txBody>
          <a:bodyPr wrap="square" lIns="91440" tIns="45720" rIns="91440" bIns="45720" rtlCol="0" anchor="t">
            <a:spAutoFit/>
          </a:bodyPr>
          <a:lstStyle/>
          <a:p>
            <a:r>
              <a:rPr lang="en-US">
                <a:latin typeface="Open Sans"/>
                <a:ea typeface="Open Sans"/>
                <a:cs typeface="Open Sans"/>
              </a:rPr>
              <a:t>Our vision is to offer premier IT business services  and innovative technology solutions to </a:t>
            </a:r>
            <a:r>
              <a:rPr lang="en-US">
                <a:latin typeface="Open Sans" panose="020B0606030504020204" pitchFamily="34" charset="0"/>
                <a:ea typeface="Open Sans" panose="020B0606030504020204" pitchFamily="34" charset="0"/>
                <a:cs typeface="Open Sans" panose="020B0606030504020204" pitchFamily="34" charset="0"/>
              </a:rPr>
              <a:t>our customers.</a:t>
            </a:r>
            <a:endParaRPr lang="en-US">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73504CD-48B2-457B-8DBE-1B7F2DA7032B}"/>
              </a:ext>
            </a:extLst>
          </p:cNvPr>
          <p:cNvSpPr txBox="1"/>
          <p:nvPr/>
        </p:nvSpPr>
        <p:spPr>
          <a:xfrm>
            <a:off x="6965172" y="2841926"/>
            <a:ext cx="3823675" cy="830997"/>
          </a:xfrm>
          <a:prstGeom prst="rect">
            <a:avLst/>
          </a:prstGeom>
          <a:noFill/>
        </p:spPr>
        <p:txBody>
          <a:bodyPr wrap="none" rtlCol="0">
            <a:spAutoFit/>
          </a:bodyPr>
          <a:lstStyle/>
          <a:p>
            <a:pPr algn="ctr"/>
            <a:r>
              <a:rPr lang="sv-SE" sz="2400" b="1" spc="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WE PROVIDE THE</a:t>
            </a:r>
          </a:p>
          <a:p>
            <a:pPr algn="ctr"/>
            <a:r>
              <a:rPr lang="sv-SE" sz="2400" b="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QUALITY IT SOLUTIONS</a:t>
            </a:r>
            <a:endParaRPr lang="en-US" sz="24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16F7955D-40EA-4949-BB36-E05D4A3007DF}"/>
              </a:ext>
            </a:extLst>
          </p:cNvPr>
          <p:cNvSpPr txBox="1"/>
          <p:nvPr/>
        </p:nvSpPr>
        <p:spPr>
          <a:xfrm>
            <a:off x="6965172" y="2125508"/>
            <a:ext cx="2400016" cy="830997"/>
          </a:xfrm>
          <a:prstGeom prst="rect">
            <a:avLst/>
          </a:prstGeom>
          <a:noFill/>
        </p:spPr>
        <p:txBody>
          <a:bodyPr wrap="none" rtlCol="0">
            <a:spAutoFit/>
          </a:bodyPr>
          <a:lstStyle/>
          <a:p>
            <a:r>
              <a:rPr lang="en-US" sz="480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VISION</a:t>
            </a:r>
            <a:endParaRPr lang="en-US" sz="4800"/>
          </a:p>
        </p:txBody>
      </p:sp>
      <p:pic>
        <p:nvPicPr>
          <p:cNvPr id="18" name="Picture 17"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sp>
        <p:nvSpPr>
          <p:cNvPr id="33" name="TextBox 32">
            <a:extLst>
              <a:ext uri="{FF2B5EF4-FFF2-40B4-BE49-F238E27FC236}">
                <a16:creationId xmlns:a16="http://schemas.microsoft.com/office/drawing/2014/main" id="{B49E25D6-0022-48BA-AA26-5D3D66ECDFED}"/>
              </a:ext>
            </a:extLst>
          </p:cNvPr>
          <p:cNvSpPr txBox="1"/>
          <p:nvPr/>
        </p:nvSpPr>
        <p:spPr>
          <a:xfrm>
            <a:off x="6965172" y="1819024"/>
            <a:ext cx="987771" cy="523220"/>
          </a:xfrm>
          <a:prstGeom prst="rect">
            <a:avLst/>
          </a:prstGeom>
          <a:noFill/>
        </p:spPr>
        <p:txBody>
          <a:bodyPr wrap="none" rtlCol="0">
            <a:spAutoFit/>
          </a:bodyPr>
          <a:lstStyle/>
          <a:p>
            <a:pPr algn="ctr"/>
            <a:r>
              <a:rPr lang="en-US" sz="2800">
                <a:latin typeface="Open Sans Extrabold" panose="020B0906030804020204" pitchFamily="34" charset="0"/>
                <a:ea typeface="Open Sans Extrabold" panose="020B0906030804020204" pitchFamily="34" charset="0"/>
                <a:cs typeface="Open Sans Extrabold" panose="020B0906030804020204" pitchFamily="34" charset="0"/>
              </a:rPr>
              <a:t>OUR</a:t>
            </a:r>
          </a:p>
        </p:txBody>
      </p:sp>
      <p:grpSp>
        <p:nvGrpSpPr>
          <p:cNvPr id="25" name="Group 24"/>
          <p:cNvGrpSpPr/>
          <p:nvPr/>
        </p:nvGrpSpPr>
        <p:grpSpPr>
          <a:xfrm>
            <a:off x="7075624" y="3774125"/>
            <a:ext cx="3469338" cy="240928"/>
            <a:chOff x="4541759" y="3703069"/>
            <a:chExt cx="3442430" cy="240928"/>
          </a:xfrm>
        </p:grpSpPr>
        <p:sp>
          <p:nvSpPr>
            <p:cNvPr id="31" name="Rectangle 30">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2" name="Rectangle 31">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4" name="Rectangle 33">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5" name="Rectangle 34">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grpSp>
        <p:nvGrpSpPr>
          <p:cNvPr id="36" name="Group 35"/>
          <p:cNvGrpSpPr/>
          <p:nvPr/>
        </p:nvGrpSpPr>
        <p:grpSpPr>
          <a:xfrm rot="5400000">
            <a:off x="3011741" y="3318020"/>
            <a:ext cx="6858000" cy="221959"/>
            <a:chOff x="4541759" y="3703069"/>
            <a:chExt cx="3442430" cy="240928"/>
          </a:xfrm>
        </p:grpSpPr>
        <p:sp>
          <p:nvSpPr>
            <p:cNvPr id="37" name="Rectangle 36">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8" name="Rectangle 37">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9" name="Rectangle 38">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0" name="Rectangle 39">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377827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4E575B-97F3-4FCA-AF92-B09B2FE63D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23" y="3047350"/>
            <a:ext cx="2945202" cy="1797721"/>
          </a:xfrm>
          <a:prstGeom prst="rect">
            <a:avLst/>
          </a:prstGeom>
        </p:spPr>
      </p:pic>
      <p:pic>
        <p:nvPicPr>
          <p:cNvPr id="8" name="Picture 7">
            <a:extLst>
              <a:ext uri="{FF2B5EF4-FFF2-40B4-BE49-F238E27FC236}">
                <a16:creationId xmlns:a16="http://schemas.microsoft.com/office/drawing/2014/main" id="{8CC56B32-3A39-4CED-8AF4-D9A759738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718" y="3047350"/>
            <a:ext cx="2945202" cy="1797721"/>
          </a:xfrm>
          <a:prstGeom prst="rect">
            <a:avLst/>
          </a:prstGeom>
        </p:spPr>
      </p:pic>
      <p:pic>
        <p:nvPicPr>
          <p:cNvPr id="10" name="Picture 9" descr="A picture containing object, blue, wall&#10;&#10;Description generated with very high confidence">
            <a:extLst>
              <a:ext uri="{FF2B5EF4-FFF2-40B4-BE49-F238E27FC236}">
                <a16:creationId xmlns:a16="http://schemas.microsoft.com/office/drawing/2014/main" id="{499142B1-D181-4258-967D-16F0E9A5FB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544" y="3047350"/>
            <a:ext cx="2945202" cy="1797721"/>
          </a:xfrm>
          <a:prstGeom prst="rect">
            <a:avLst/>
          </a:prstGeom>
        </p:spPr>
      </p:pic>
      <p:pic>
        <p:nvPicPr>
          <p:cNvPr id="12" name="Picture 11" descr="A person jumping up in the air&#10;&#10;Description generated with high confidence">
            <a:extLst>
              <a:ext uri="{FF2B5EF4-FFF2-40B4-BE49-F238E27FC236}">
                <a16:creationId xmlns:a16="http://schemas.microsoft.com/office/drawing/2014/main" id="{7E3EB1B6-AC10-42EF-B208-211229F4D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8370" y="3047349"/>
            <a:ext cx="2945202" cy="1797721"/>
          </a:xfrm>
          <a:prstGeom prst="rect">
            <a:avLst/>
          </a:prstGeom>
        </p:spPr>
      </p:pic>
      <p:sp>
        <p:nvSpPr>
          <p:cNvPr id="13" name="Rectangle 12">
            <a:extLst>
              <a:ext uri="{FF2B5EF4-FFF2-40B4-BE49-F238E27FC236}">
                <a16:creationId xmlns:a16="http://schemas.microsoft.com/office/drawing/2014/main" id="{7848C956-04BB-4E5A-9BC7-602C2EDED7A0}"/>
              </a:ext>
            </a:extLst>
          </p:cNvPr>
          <p:cNvSpPr/>
          <p:nvPr/>
        </p:nvSpPr>
        <p:spPr>
          <a:xfrm>
            <a:off x="96223" y="4838822"/>
            <a:ext cx="2945202" cy="12378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latin typeface="Open Sans" panose="020B0606030504020204" pitchFamily="34" charset="0"/>
                <a:ea typeface="Open Sans" panose="020B0606030504020204" pitchFamily="34" charset="0"/>
                <a:cs typeface="Open Sans" panose="020B0606030504020204" pitchFamily="34" charset="0"/>
              </a:rPr>
              <a:t>CUSTOMER FOCUS​</a:t>
            </a:r>
          </a:p>
          <a:p>
            <a:pPr algn="ctr"/>
            <a:r>
              <a:rPr lang="en-US" sz="1200">
                <a:latin typeface="Open Sans" panose="020B0606030504020204" pitchFamily="34" charset="0"/>
                <a:ea typeface="Open Sans" panose="020B0606030504020204" pitchFamily="34" charset="0"/>
                <a:cs typeface="Open Sans" panose="020B0606030504020204" pitchFamily="34" charset="0"/>
              </a:rPr>
              <a:t>We constantly strive to exceed our customers’ expectations &amp; enable them to excel in their business </a:t>
            </a:r>
          </a:p>
        </p:txBody>
      </p:sp>
      <p:sp>
        <p:nvSpPr>
          <p:cNvPr id="15" name="Rectangle 14">
            <a:extLst>
              <a:ext uri="{FF2B5EF4-FFF2-40B4-BE49-F238E27FC236}">
                <a16:creationId xmlns:a16="http://schemas.microsoft.com/office/drawing/2014/main" id="{C2B231BC-BB29-4A56-89EC-C2D70ED75D35}"/>
              </a:ext>
            </a:extLst>
          </p:cNvPr>
          <p:cNvSpPr/>
          <p:nvPr/>
        </p:nvSpPr>
        <p:spPr>
          <a:xfrm>
            <a:off x="3110718" y="4845070"/>
            <a:ext cx="2945202" cy="12378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b="1">
                <a:latin typeface="Open Sans" panose="020B0606030504020204" pitchFamily="34" charset="0"/>
                <a:ea typeface="Open Sans" panose="020B0606030504020204" pitchFamily="34" charset="0"/>
                <a:cs typeface="Open Sans" panose="020B0606030504020204" pitchFamily="34" charset="0"/>
              </a:rPr>
              <a:t>INNOVATION</a:t>
            </a:r>
          </a:p>
          <a:p>
            <a:pPr algn="ctr"/>
            <a:r>
              <a:rPr lang="en-US" sz="1200">
                <a:latin typeface="Open Sans"/>
                <a:ea typeface="Open Sans"/>
                <a:cs typeface="Open Sans"/>
              </a:rPr>
              <a:t>We shape the future by creating innovative solutions throughout our operations  </a:t>
            </a:r>
          </a:p>
        </p:txBody>
      </p:sp>
      <p:sp>
        <p:nvSpPr>
          <p:cNvPr id="16" name="Rectangle 15">
            <a:extLst>
              <a:ext uri="{FF2B5EF4-FFF2-40B4-BE49-F238E27FC236}">
                <a16:creationId xmlns:a16="http://schemas.microsoft.com/office/drawing/2014/main" id="{5753B4CC-19FA-42DA-8FA4-089254F6CA89}"/>
              </a:ext>
            </a:extLst>
          </p:cNvPr>
          <p:cNvSpPr/>
          <p:nvPr/>
        </p:nvSpPr>
        <p:spPr>
          <a:xfrm>
            <a:off x="6136080" y="4838822"/>
            <a:ext cx="2945202" cy="12378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latin typeface="Open Sans" panose="020B0606030504020204" pitchFamily="34" charset="0"/>
                <a:ea typeface="Open Sans" panose="020B0606030504020204" pitchFamily="34" charset="0"/>
                <a:cs typeface="Open Sans" panose="020B0606030504020204" pitchFamily="34" charset="0"/>
              </a:rPr>
              <a:t>FAIR PLAY</a:t>
            </a:r>
          </a:p>
          <a:p>
            <a:pPr algn="ctr"/>
            <a:r>
              <a:rPr lang="en-US" sz="1200">
                <a:latin typeface="Open Sans" panose="020B0606030504020204" pitchFamily="34" charset="0"/>
                <a:ea typeface="Open Sans" panose="020B0606030504020204" pitchFamily="34" charset="0"/>
                <a:cs typeface="Open Sans" panose="020B0606030504020204" pitchFamily="34" charset="0"/>
              </a:rPr>
              <a:t>We conduct business in​ a sustainable and ​responsible manner </a:t>
            </a:r>
          </a:p>
        </p:txBody>
      </p:sp>
      <p:sp>
        <p:nvSpPr>
          <p:cNvPr id="17" name="Rectangle 16">
            <a:extLst>
              <a:ext uri="{FF2B5EF4-FFF2-40B4-BE49-F238E27FC236}">
                <a16:creationId xmlns:a16="http://schemas.microsoft.com/office/drawing/2014/main" id="{513D48D5-2EFF-4B0E-B287-BCED230EC498}"/>
              </a:ext>
            </a:extLst>
          </p:cNvPr>
          <p:cNvSpPr/>
          <p:nvPr/>
        </p:nvSpPr>
        <p:spPr>
          <a:xfrm>
            <a:off x="9158370" y="4845070"/>
            <a:ext cx="2946738" cy="12378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latin typeface="Open Sans" panose="020B0606030504020204" pitchFamily="34" charset="0"/>
                <a:ea typeface="Open Sans" panose="020B0606030504020204" pitchFamily="34" charset="0"/>
                <a:cs typeface="Open Sans" panose="020B0606030504020204" pitchFamily="34" charset="0"/>
              </a:rPr>
              <a:t>PASSION TO WIN</a:t>
            </a:r>
          </a:p>
          <a:p>
            <a:pPr algn="ctr"/>
            <a:r>
              <a:rPr lang="en-US" sz="1200">
                <a:latin typeface="Open Sans" panose="020B0606030504020204" pitchFamily="34" charset="0"/>
                <a:ea typeface="Open Sans" panose="020B0606030504020204" pitchFamily="34" charset="0"/>
                <a:cs typeface="Open Sans" panose="020B0606030504020204" pitchFamily="34" charset="0"/>
              </a:rPr>
              <a:t>We are passionate for making our company ​Successful​</a:t>
            </a:r>
          </a:p>
        </p:txBody>
      </p:sp>
      <p:sp>
        <p:nvSpPr>
          <p:cNvPr id="2" name="TextBox 1">
            <a:extLst>
              <a:ext uri="{FF2B5EF4-FFF2-40B4-BE49-F238E27FC236}">
                <a16:creationId xmlns:a16="http://schemas.microsoft.com/office/drawing/2014/main" id="{B49E25D6-0022-48BA-AA26-5D3D66ECDFED}"/>
              </a:ext>
            </a:extLst>
          </p:cNvPr>
          <p:cNvSpPr txBox="1"/>
          <p:nvPr/>
        </p:nvSpPr>
        <p:spPr>
          <a:xfrm>
            <a:off x="424701" y="366220"/>
            <a:ext cx="987771" cy="523220"/>
          </a:xfrm>
          <a:prstGeom prst="rect">
            <a:avLst/>
          </a:prstGeom>
          <a:noFill/>
        </p:spPr>
        <p:txBody>
          <a:bodyPr wrap="none" rtlCol="0">
            <a:spAutoFit/>
          </a:bodyPr>
          <a:lstStyle/>
          <a:p>
            <a:pPr algn="ctr"/>
            <a:r>
              <a:rPr lang="en-US" sz="2800">
                <a:latin typeface="Open Sans Extrabold" panose="020B0906030804020204" pitchFamily="34" charset="0"/>
                <a:ea typeface="Open Sans Extrabold" panose="020B0906030804020204" pitchFamily="34" charset="0"/>
                <a:cs typeface="Open Sans Extrabold" panose="020B0906030804020204" pitchFamily="34" charset="0"/>
              </a:rPr>
              <a:t>OUR</a:t>
            </a:r>
          </a:p>
        </p:txBody>
      </p:sp>
      <p:sp>
        <p:nvSpPr>
          <p:cNvPr id="5" name="TextBox 4">
            <a:extLst>
              <a:ext uri="{FF2B5EF4-FFF2-40B4-BE49-F238E27FC236}">
                <a16:creationId xmlns:a16="http://schemas.microsoft.com/office/drawing/2014/main" id="{0ECFC121-D571-45C0-A1C0-472EC7AB87A5}"/>
              </a:ext>
            </a:extLst>
          </p:cNvPr>
          <p:cNvSpPr txBox="1"/>
          <p:nvPr/>
        </p:nvSpPr>
        <p:spPr>
          <a:xfrm>
            <a:off x="357470" y="678849"/>
            <a:ext cx="2019079" cy="923330"/>
          </a:xfrm>
          <a:prstGeom prst="rect">
            <a:avLst/>
          </a:prstGeom>
          <a:noFill/>
        </p:spPr>
        <p:txBody>
          <a:bodyPr wrap="none" rtlCol="0">
            <a:spAutoFit/>
          </a:bodyPr>
          <a:lstStyle/>
          <a:p>
            <a:r>
              <a:rPr lang="en-US" sz="540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CORE</a:t>
            </a:r>
            <a:endParaRPr lang="en-US" sz="5400">
              <a:solidFill>
                <a:srgbClr val="92D050"/>
              </a:solidFill>
            </a:endParaRPr>
          </a:p>
        </p:txBody>
      </p:sp>
      <p:sp>
        <p:nvSpPr>
          <p:cNvPr id="7" name="TextBox 6">
            <a:extLst>
              <a:ext uri="{FF2B5EF4-FFF2-40B4-BE49-F238E27FC236}">
                <a16:creationId xmlns:a16="http://schemas.microsoft.com/office/drawing/2014/main" id="{CE0ED0B3-5DA1-46AE-A728-12954987D398}"/>
              </a:ext>
            </a:extLst>
          </p:cNvPr>
          <p:cNvSpPr txBox="1"/>
          <p:nvPr/>
        </p:nvSpPr>
        <p:spPr>
          <a:xfrm>
            <a:off x="439544" y="1350415"/>
            <a:ext cx="2174656" cy="830997"/>
          </a:xfrm>
          <a:prstGeom prst="rect">
            <a:avLst/>
          </a:prstGeom>
          <a:noFill/>
        </p:spPr>
        <p:txBody>
          <a:bodyPr wrap="square" rtlCol="0">
            <a:spAutoFit/>
          </a:bodyPr>
          <a:lstStyle/>
          <a:p>
            <a:r>
              <a:rPr lang="en-US" sz="4800">
                <a:solidFill>
                  <a:srgbClr val="00B0F0"/>
                </a:solidFill>
                <a:latin typeface="Open Sans Extrabold" panose="020B0906030804020204" pitchFamily="34" charset="0"/>
                <a:ea typeface="Open Sans Extrabold" panose="020B0906030804020204" pitchFamily="34" charset="0"/>
                <a:cs typeface="Open Sans Extrabold" panose="020B0906030804020204" pitchFamily="34" charset="0"/>
              </a:rPr>
              <a:t>VALUE</a:t>
            </a:r>
            <a:endParaRPr lang="en-US" sz="4800">
              <a:solidFill>
                <a:srgbClr val="00B0F0"/>
              </a:solidFill>
            </a:endParaRPr>
          </a:p>
        </p:txBody>
      </p:sp>
      <p:pic>
        <p:nvPicPr>
          <p:cNvPr id="23" name="Picture 22"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grpSp>
        <p:nvGrpSpPr>
          <p:cNvPr id="22" name="Group 21"/>
          <p:cNvGrpSpPr/>
          <p:nvPr/>
        </p:nvGrpSpPr>
        <p:grpSpPr>
          <a:xfrm>
            <a:off x="512114" y="2197408"/>
            <a:ext cx="3469338" cy="240928"/>
            <a:chOff x="4541759" y="3703069"/>
            <a:chExt cx="3442430" cy="240928"/>
          </a:xfrm>
        </p:grpSpPr>
        <p:sp>
          <p:nvSpPr>
            <p:cNvPr id="24" name="Rectangle 23">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5" name="Rectangle 24">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6" name="Rectangle 25">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7" name="Rectangle 26">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115158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1C017D2-7599-40A3-A6F7-6DB3A6373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6" name="Rectangle 25"/>
          <p:cNvSpPr/>
          <p:nvPr/>
        </p:nvSpPr>
        <p:spPr>
          <a:xfrm>
            <a:off x="-1" y="-1"/>
            <a:ext cx="12191997" cy="685800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1B5069-7599-4296-B65D-0D7CED6AEF34}"/>
              </a:ext>
            </a:extLst>
          </p:cNvPr>
          <p:cNvSpPr txBox="1"/>
          <p:nvPr/>
        </p:nvSpPr>
        <p:spPr>
          <a:xfrm>
            <a:off x="401266" y="132591"/>
            <a:ext cx="2339616" cy="830997"/>
          </a:xfrm>
          <a:prstGeom prst="rect">
            <a:avLst/>
          </a:prstGeom>
          <a:noFill/>
        </p:spPr>
        <p:txBody>
          <a:bodyPr wrap="none" rtlCol="0">
            <a:spAutoFit/>
          </a:bodyPr>
          <a:lstStyle/>
          <a:p>
            <a:pPr algn="ctr"/>
            <a:r>
              <a:rPr lang="en-US" sz="4800">
                <a:latin typeface="Open Sans Extrabold" panose="020B0906030804020204" pitchFamily="34" charset="0"/>
                <a:ea typeface="Open Sans Extrabold" panose="020B0906030804020204" pitchFamily="34" charset="0"/>
                <a:cs typeface="Open Sans Extrabold" panose="020B0906030804020204" pitchFamily="34" charset="0"/>
              </a:rPr>
              <a:t>CLOUD</a:t>
            </a:r>
          </a:p>
        </p:txBody>
      </p:sp>
      <p:sp>
        <p:nvSpPr>
          <p:cNvPr id="10" name="TextBox 9">
            <a:extLst>
              <a:ext uri="{FF2B5EF4-FFF2-40B4-BE49-F238E27FC236}">
                <a16:creationId xmlns:a16="http://schemas.microsoft.com/office/drawing/2014/main" id="{28FDBF36-5811-4BA8-A7C6-6182FDC11E04}"/>
              </a:ext>
            </a:extLst>
          </p:cNvPr>
          <p:cNvSpPr txBox="1"/>
          <p:nvPr/>
        </p:nvSpPr>
        <p:spPr>
          <a:xfrm>
            <a:off x="439545" y="2570924"/>
            <a:ext cx="3410325" cy="3939540"/>
          </a:xfrm>
          <a:prstGeom prst="rect">
            <a:avLst/>
          </a:prstGeom>
          <a:noFill/>
        </p:spPr>
        <p:txBody>
          <a:bodyPr wrap="square" lIns="91440" tIns="45720" rIns="91440" bIns="45720" rtlCol="0" anchor="t">
            <a:spAutoFit/>
          </a:bodyPr>
          <a:lstStyle/>
          <a:p>
            <a:pPr fontAlgn="base"/>
            <a:r>
              <a:rPr lang="en-US" b="1">
                <a:latin typeface="Open Sans" panose="020B0606030504020204" pitchFamily="34" charset="0"/>
                <a:ea typeface="Open Sans" panose="020B0606030504020204" pitchFamily="34" charset="0"/>
                <a:cs typeface="Open Sans" panose="020B0606030504020204" pitchFamily="34" charset="0"/>
              </a:rPr>
              <a:t>BUSINESS CONCEPT</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fontAlgn="base">
              <a:buBlip>
                <a:blip r:embed="rId3"/>
              </a:buBlip>
            </a:pPr>
            <a:r>
              <a:rPr lang="en-US" sz="1400">
                <a:solidFill>
                  <a:schemeClr val="bg2">
                    <a:lumMod val="10000"/>
                  </a:schemeClr>
                </a:solidFill>
                <a:latin typeface="Open Sans"/>
                <a:ea typeface="Open Sans"/>
                <a:cs typeface="Open Sans"/>
              </a:rPr>
              <a:t>Secure Storage and  Management​</a:t>
            </a:r>
          </a:p>
          <a:p>
            <a:pPr marL="285750" indent="-285750" fontAlgn="base">
              <a:buBlip>
                <a:blip r:embed="rId3"/>
              </a:buBlip>
            </a:pPr>
            <a:r>
              <a:rPr lang="en-US" sz="1400">
                <a:solidFill>
                  <a:schemeClr val="bg2">
                    <a:lumMod val="10000"/>
                  </a:schemeClr>
                </a:solidFill>
                <a:latin typeface="Open Sans"/>
                <a:ea typeface="Open Sans"/>
                <a:cs typeface="Open Sans"/>
              </a:rPr>
              <a:t>Scalability and Sustainability​</a:t>
            </a:r>
          </a:p>
          <a:p>
            <a:pPr marL="285750" indent="-285750" fontAlgn="base">
              <a:buBlip>
                <a:blip r:embed="rId3"/>
              </a:buBlip>
            </a:pPr>
            <a:r>
              <a:rPr lang="en-US" sz="1400">
                <a:solidFill>
                  <a:schemeClr val="bg2">
                    <a:lumMod val="10000"/>
                  </a:schemeClr>
                </a:solidFill>
                <a:latin typeface="Open Sans"/>
                <a:ea typeface="Open Sans"/>
                <a:cs typeface="Open Sans"/>
              </a:rPr>
              <a:t>Virtualization and Dynamic​ solutions</a:t>
            </a:r>
          </a:p>
          <a:p>
            <a:pPr marL="285750" indent="-285750" fontAlgn="base">
              <a:buBlip>
                <a:blip r:embed="rId3"/>
              </a:buBlip>
            </a:pPr>
            <a:r>
              <a:rPr lang="en-US"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Premium brand​</a:t>
            </a:r>
          </a:p>
          <a:p>
            <a:pPr marL="285750" indent="-285750" fontAlgn="base">
              <a:buBlip>
                <a:blip r:embed="rId3"/>
              </a:buBlip>
            </a:pPr>
            <a:r>
              <a:rPr lang="en-US"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Direct sales​</a:t>
            </a:r>
          </a:p>
          <a:p>
            <a:pPr marL="285750" indent="-285750" fontAlgn="base">
              <a:buBlip>
                <a:blip r:embed="rId3"/>
              </a:buBlip>
            </a:pPr>
            <a:r>
              <a:rPr lang="en-US" sz="1400">
                <a:solidFill>
                  <a:schemeClr val="bg2">
                    <a:lumMod val="10000"/>
                  </a:schemeClr>
                </a:solidFill>
                <a:latin typeface="Open Sans"/>
                <a:ea typeface="Open Sans"/>
                <a:cs typeface="Open Sans"/>
              </a:rPr>
              <a:t>Value-adding products and ​Cost effective services</a:t>
            </a:r>
          </a:p>
          <a:p>
            <a:pPr marL="285750" indent="-285750" fontAlgn="base">
              <a:buBlip>
                <a:blip r:embed="rId3"/>
              </a:buBlip>
            </a:pPr>
            <a:endParaRPr lang="en-US">
              <a:latin typeface="Open Sans" panose="020B0606030504020204" pitchFamily="34" charset="0"/>
              <a:ea typeface="Open Sans" panose="020B0606030504020204" pitchFamily="34" charset="0"/>
              <a:cs typeface="Open Sans" panose="020B0606030504020204" pitchFamily="34" charset="0"/>
            </a:endParaRPr>
          </a:p>
          <a:p>
            <a:pPr fontAlgn="base"/>
            <a:r>
              <a:rPr lang="sv-SE" b="1">
                <a:latin typeface="Open Sans" panose="020B0606030504020204" pitchFamily="34" charset="0"/>
                <a:ea typeface="Open Sans" panose="020B0606030504020204" pitchFamily="34" charset="0"/>
                <a:cs typeface="Open Sans" panose="020B0606030504020204" pitchFamily="34" charset="0"/>
              </a:rPr>
              <a:t>CUSTOMER GROUPS</a:t>
            </a:r>
            <a:r>
              <a:rPr lang="en-US">
                <a:latin typeface="Open Sans" panose="020B0606030504020204" pitchFamily="34" charset="0"/>
                <a:ea typeface="Open Sans" panose="020B0606030504020204" pitchFamily="34" charset="0"/>
                <a:cs typeface="Open Sans" panose="020B0606030504020204" pitchFamily="34" charset="0"/>
              </a:rPr>
              <a:t>​</a:t>
            </a:r>
          </a:p>
          <a:p>
            <a:pPr marL="342900" indent="-342900" fontAlgn="base">
              <a:buBlip>
                <a:blip r:embed="rId3"/>
              </a:buBlip>
            </a:pPr>
            <a:r>
              <a:rPr lang="sv-SE"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Service Providers</a:t>
            </a:r>
            <a:r>
              <a:rPr lang="en-US"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t>
            </a:r>
          </a:p>
          <a:p>
            <a:pPr marL="342900" indent="-342900" fontAlgn="base">
              <a:buBlip>
                <a:blip r:embed="rId3"/>
              </a:buBlip>
            </a:pPr>
            <a:r>
              <a:rPr lang="sv-SE"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Educational Institutes</a:t>
            </a:r>
            <a:r>
              <a:rPr lang="en-US"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t>
            </a:r>
          </a:p>
          <a:p>
            <a:pPr marL="342900" indent="-342900" fontAlgn="base">
              <a:buBlip>
                <a:blip r:embed="rId3"/>
              </a:buBlip>
            </a:pPr>
            <a:r>
              <a:rPr lang="sv-SE"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Law Firms</a:t>
            </a:r>
            <a:r>
              <a:rPr lang="en-US"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t>
            </a:r>
          </a:p>
          <a:p>
            <a:pPr marL="342900" indent="-342900" fontAlgn="base">
              <a:buBlip>
                <a:blip r:embed="rId3"/>
              </a:buBlip>
            </a:pPr>
            <a:r>
              <a:rPr lang="sv-SE"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Consulting Firms</a:t>
            </a:r>
            <a:r>
              <a:rPr lang="en-US"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t>
            </a:r>
          </a:p>
          <a:p>
            <a:pPr marL="342900" indent="-342900" fontAlgn="base">
              <a:buBlip>
                <a:blip r:embed="rId3"/>
              </a:buBlip>
            </a:pPr>
            <a:r>
              <a:rPr lang="sv-SE"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Online Stores/businesses</a:t>
            </a:r>
            <a:r>
              <a:rPr lang="en-US"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t>
            </a:r>
          </a:p>
          <a:p>
            <a:pPr marL="342900" indent="-342900" fontAlgn="base">
              <a:buBlip>
                <a:blip r:embed="rId3"/>
              </a:buBlip>
            </a:pPr>
            <a:r>
              <a:rPr lang="sv-SE"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Sole Traders</a:t>
            </a:r>
            <a:r>
              <a:rPr lang="en-US"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 and other businesses</a:t>
            </a:r>
          </a:p>
        </p:txBody>
      </p:sp>
      <p:grpSp>
        <p:nvGrpSpPr>
          <p:cNvPr id="3" name="Group 2"/>
          <p:cNvGrpSpPr/>
          <p:nvPr/>
        </p:nvGrpSpPr>
        <p:grpSpPr>
          <a:xfrm>
            <a:off x="4546300" y="988988"/>
            <a:ext cx="7298586" cy="5413070"/>
            <a:chOff x="4701428" y="1195657"/>
            <a:chExt cx="7298586" cy="5413070"/>
          </a:xfrm>
        </p:grpSpPr>
        <p:sp>
          <p:nvSpPr>
            <p:cNvPr id="13" name="Hexagon 12">
              <a:extLst>
                <a:ext uri="{FF2B5EF4-FFF2-40B4-BE49-F238E27FC236}">
                  <a16:creationId xmlns:a16="http://schemas.microsoft.com/office/drawing/2014/main" id="{1C109685-7753-4126-A505-7B0377015989}"/>
                </a:ext>
              </a:extLst>
            </p:cNvPr>
            <p:cNvSpPr/>
            <p:nvPr/>
          </p:nvSpPr>
          <p:spPr>
            <a:xfrm rot="5400000">
              <a:off x="5474723" y="1339203"/>
              <a:ext cx="2081417" cy="1794325"/>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WEB HOSTING</a:t>
              </a:r>
            </a:p>
          </p:txBody>
        </p:sp>
        <p:sp>
          <p:nvSpPr>
            <p:cNvPr id="14" name="Hexagon 13">
              <a:extLst>
                <a:ext uri="{FF2B5EF4-FFF2-40B4-BE49-F238E27FC236}">
                  <a16:creationId xmlns:a16="http://schemas.microsoft.com/office/drawing/2014/main" id="{EB723593-6E54-4B98-A8CE-BBF876EC07E2}"/>
                </a:ext>
              </a:extLst>
            </p:cNvPr>
            <p:cNvSpPr/>
            <p:nvPr/>
          </p:nvSpPr>
          <p:spPr>
            <a:xfrm rot="5400000">
              <a:off x="7308406" y="1339388"/>
              <a:ext cx="2081417" cy="1794325"/>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FTP HOSTING</a:t>
              </a:r>
            </a:p>
          </p:txBody>
        </p:sp>
        <p:sp>
          <p:nvSpPr>
            <p:cNvPr id="15" name="Hexagon 14">
              <a:extLst>
                <a:ext uri="{FF2B5EF4-FFF2-40B4-BE49-F238E27FC236}">
                  <a16:creationId xmlns:a16="http://schemas.microsoft.com/office/drawing/2014/main" id="{0EBA8F5C-BAC3-4D31-87F8-7FFBE225A583}"/>
                </a:ext>
              </a:extLst>
            </p:cNvPr>
            <p:cNvSpPr/>
            <p:nvPr/>
          </p:nvSpPr>
          <p:spPr>
            <a:xfrm rot="5400000">
              <a:off x="9150790" y="1339203"/>
              <a:ext cx="2081417" cy="1794325"/>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GMAIL HOSTING</a:t>
              </a:r>
            </a:p>
          </p:txBody>
        </p:sp>
        <p:sp>
          <p:nvSpPr>
            <p:cNvPr id="17" name="Hexagon 16">
              <a:extLst>
                <a:ext uri="{FF2B5EF4-FFF2-40B4-BE49-F238E27FC236}">
                  <a16:creationId xmlns:a16="http://schemas.microsoft.com/office/drawing/2014/main" id="{5F750CB7-191B-4588-931D-2209677EC3B0}"/>
                </a:ext>
              </a:extLst>
            </p:cNvPr>
            <p:cNvSpPr/>
            <p:nvPr/>
          </p:nvSpPr>
          <p:spPr>
            <a:xfrm rot="5400000">
              <a:off x="9147890" y="4670856"/>
              <a:ext cx="2081417" cy="1794325"/>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SINGLE SIGN ON</a:t>
              </a:r>
            </a:p>
          </p:txBody>
        </p:sp>
        <p:sp>
          <p:nvSpPr>
            <p:cNvPr id="19" name="Hexagon 18">
              <a:extLst>
                <a:ext uri="{FF2B5EF4-FFF2-40B4-BE49-F238E27FC236}">
                  <a16:creationId xmlns:a16="http://schemas.microsoft.com/office/drawing/2014/main" id="{0A4A1FE5-48D9-4042-AA50-491D0944B3C1}"/>
                </a:ext>
              </a:extLst>
            </p:cNvPr>
            <p:cNvSpPr/>
            <p:nvPr/>
          </p:nvSpPr>
          <p:spPr>
            <a:xfrm rot="5400000">
              <a:off x="6391565" y="3000929"/>
              <a:ext cx="2081417" cy="1794325"/>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CLOUD STORAGE</a:t>
              </a:r>
            </a:p>
          </p:txBody>
        </p:sp>
        <p:sp>
          <p:nvSpPr>
            <p:cNvPr id="20" name="Hexagon 19">
              <a:extLst>
                <a:ext uri="{FF2B5EF4-FFF2-40B4-BE49-F238E27FC236}">
                  <a16:creationId xmlns:a16="http://schemas.microsoft.com/office/drawing/2014/main" id="{4BCA97FF-BF86-4BAD-A8B7-134220B74DB4}"/>
                </a:ext>
              </a:extLst>
            </p:cNvPr>
            <p:cNvSpPr/>
            <p:nvPr/>
          </p:nvSpPr>
          <p:spPr>
            <a:xfrm rot="5400000">
              <a:off x="8228148" y="3000928"/>
              <a:ext cx="2081417" cy="1794325"/>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OFFICE 365</a:t>
              </a:r>
            </a:p>
          </p:txBody>
        </p:sp>
        <p:sp>
          <p:nvSpPr>
            <p:cNvPr id="21" name="Hexagon 20">
              <a:extLst>
                <a:ext uri="{FF2B5EF4-FFF2-40B4-BE49-F238E27FC236}">
                  <a16:creationId xmlns:a16="http://schemas.microsoft.com/office/drawing/2014/main" id="{02DC4F5D-1B46-4829-8652-274E96896878}"/>
                </a:ext>
              </a:extLst>
            </p:cNvPr>
            <p:cNvSpPr/>
            <p:nvPr/>
          </p:nvSpPr>
          <p:spPr>
            <a:xfrm rot="5400000">
              <a:off x="10062143" y="3000927"/>
              <a:ext cx="2081417" cy="179432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VIRTUAL SERVICE</a:t>
              </a:r>
            </a:p>
          </p:txBody>
        </p:sp>
        <p:sp>
          <p:nvSpPr>
            <p:cNvPr id="22" name="Hexagon 21">
              <a:extLst>
                <a:ext uri="{FF2B5EF4-FFF2-40B4-BE49-F238E27FC236}">
                  <a16:creationId xmlns:a16="http://schemas.microsoft.com/office/drawing/2014/main" id="{AA9CADDF-33E0-4CFC-8C2B-1C3A0B525D3B}"/>
                </a:ext>
              </a:extLst>
            </p:cNvPr>
            <p:cNvSpPr/>
            <p:nvPr/>
          </p:nvSpPr>
          <p:spPr>
            <a:xfrm rot="5400000">
              <a:off x="4557882" y="3000928"/>
              <a:ext cx="2081417" cy="1794325"/>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EMAIL HOSTING</a:t>
              </a:r>
            </a:p>
          </p:txBody>
        </p:sp>
      </p:grpSp>
      <p:sp>
        <p:nvSpPr>
          <p:cNvPr id="23" name="TextBox 22">
            <a:extLst>
              <a:ext uri="{FF2B5EF4-FFF2-40B4-BE49-F238E27FC236}">
                <a16:creationId xmlns:a16="http://schemas.microsoft.com/office/drawing/2014/main" id="{ACC08E5B-8858-4DFA-9B79-BEA50C7E31ED}"/>
              </a:ext>
            </a:extLst>
          </p:cNvPr>
          <p:cNvSpPr txBox="1"/>
          <p:nvPr/>
        </p:nvSpPr>
        <p:spPr>
          <a:xfrm>
            <a:off x="4401202" y="5017243"/>
            <a:ext cx="4183774" cy="1446550"/>
          </a:xfrm>
          <a:prstGeom prst="rect">
            <a:avLst/>
          </a:prstGeom>
          <a:noFill/>
        </p:spPr>
        <p:txBody>
          <a:bodyPr wrap="none" lIns="91440" tIns="45720" rIns="91440" bIns="45720" rtlCol="0" anchor="t">
            <a:spAutoFit/>
          </a:bodyPr>
          <a:lstStyle/>
          <a:p>
            <a:pPr fontAlgn="base"/>
            <a:r>
              <a:rPr lang="en-US" b="1">
                <a:latin typeface="Open Sans" panose="020B0606030504020204" pitchFamily="34" charset="0"/>
                <a:ea typeface="Open Sans" panose="020B0606030504020204" pitchFamily="34" charset="0"/>
                <a:cs typeface="Open Sans" panose="020B0606030504020204" pitchFamily="34" charset="0"/>
              </a:rPr>
              <a:t>KEY SUCCESS FACTORS​</a:t>
            </a:r>
          </a:p>
          <a:p>
            <a:pPr marL="285750" indent="-285750" fontAlgn="base">
              <a:buBlip>
                <a:blip r:embed="rId3"/>
              </a:buBlip>
            </a:pPr>
            <a:r>
              <a:rPr lang="en-US" sz="1400">
                <a:solidFill>
                  <a:schemeClr val="bg2">
                    <a:lumMod val="10000"/>
                  </a:schemeClr>
                </a:solidFill>
                <a:latin typeface="Open Sans"/>
                <a:ea typeface="Open Sans"/>
                <a:cs typeface="Open Sans"/>
              </a:rPr>
              <a:t>Adding Capacity on demand​</a:t>
            </a:r>
          </a:p>
          <a:p>
            <a:pPr marL="285750" indent="-285750" fontAlgn="base">
              <a:buBlip>
                <a:blip r:embed="rId3"/>
              </a:buBlip>
            </a:pPr>
            <a:r>
              <a:rPr lang="en-US" sz="1400">
                <a:solidFill>
                  <a:schemeClr val="bg2">
                    <a:lumMod val="10000"/>
                  </a:schemeClr>
                </a:solidFill>
                <a:latin typeface="Open Sans"/>
                <a:ea typeface="Open Sans"/>
                <a:cs typeface="Open Sans"/>
              </a:rPr>
              <a:t>World-class service and distribution network​</a:t>
            </a:r>
          </a:p>
          <a:p>
            <a:pPr marL="285750" indent="-285750" fontAlgn="base">
              <a:buBlip>
                <a:blip r:embed="rId3"/>
              </a:buBlip>
            </a:pPr>
            <a:r>
              <a:rPr lang="en-US" sz="1400">
                <a:solidFill>
                  <a:schemeClr val="bg2">
                    <a:lumMod val="10000"/>
                  </a:schemeClr>
                </a:solidFill>
                <a:latin typeface="Open Sans"/>
                <a:ea typeface="Open Sans"/>
                <a:cs typeface="Open Sans"/>
              </a:rPr>
              <a:t>Ability to develop new apps faster​</a:t>
            </a:r>
          </a:p>
          <a:p>
            <a:pPr marL="285750" indent="-285750" fontAlgn="base">
              <a:buBlip>
                <a:blip r:embed="rId3"/>
              </a:buBlip>
            </a:pPr>
            <a:r>
              <a:rPr lang="en-US" sz="1400">
                <a:solidFill>
                  <a:schemeClr val="bg2">
                    <a:lumMod val="10000"/>
                  </a:schemeClr>
                </a:solidFill>
                <a:latin typeface="Open Sans"/>
                <a:ea typeface="Open Sans"/>
                <a:cs typeface="Open Sans"/>
              </a:rPr>
              <a:t>Cost effective (Cutting IT Cost)​</a:t>
            </a:r>
            <a:endParaRPr lang="en-US">
              <a:solidFill>
                <a:schemeClr val="bg2">
                  <a:lumMod val="10000"/>
                </a:schemeClr>
              </a:solidFill>
              <a:cs typeface="Calibri" panose="020F0502020204030204"/>
            </a:endParaRPr>
          </a:p>
          <a:p>
            <a:pPr marL="285750" indent="-285750" fontAlgn="base">
              <a:buBlip>
                <a:blip r:embed="rId3"/>
              </a:buBlip>
            </a:pPr>
            <a:r>
              <a:rPr lang="en-US" sz="1400">
                <a:solidFill>
                  <a:schemeClr val="bg2">
                    <a:lumMod val="10000"/>
                  </a:schemeClr>
                </a:solidFill>
                <a:latin typeface="Open Sans"/>
                <a:ea typeface="Open Sans"/>
                <a:cs typeface="Open Sans"/>
              </a:rPr>
              <a:t>Growth in Australia &amp; Asia​</a:t>
            </a:r>
          </a:p>
        </p:txBody>
      </p:sp>
      <p:pic>
        <p:nvPicPr>
          <p:cNvPr id="24" name="Picture 23" descr="A picture containing object&#10;&#10;Description generated with very high confidence">
            <a:extLst>
              <a:ext uri="{FF2B5EF4-FFF2-40B4-BE49-F238E27FC236}">
                <a16:creationId xmlns:a16="http://schemas.microsoft.com/office/drawing/2014/main" id="{121908E3-3A65-4964-AE19-196DFB407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871" y="229076"/>
            <a:ext cx="2200855" cy="673396"/>
          </a:xfrm>
          <a:prstGeom prst="rect">
            <a:avLst/>
          </a:prstGeom>
        </p:spPr>
      </p:pic>
      <p:sp>
        <p:nvSpPr>
          <p:cNvPr id="40" name="TextBox 39">
            <a:extLst>
              <a:ext uri="{FF2B5EF4-FFF2-40B4-BE49-F238E27FC236}">
                <a16:creationId xmlns:a16="http://schemas.microsoft.com/office/drawing/2014/main" id="{CE0ED0B3-5DA1-46AE-A728-12954987D398}"/>
              </a:ext>
            </a:extLst>
          </p:cNvPr>
          <p:cNvSpPr txBox="1"/>
          <p:nvPr/>
        </p:nvSpPr>
        <p:spPr>
          <a:xfrm>
            <a:off x="439544" y="691807"/>
            <a:ext cx="2919476" cy="769441"/>
          </a:xfrm>
          <a:prstGeom prst="rect">
            <a:avLst/>
          </a:prstGeom>
          <a:noFill/>
        </p:spPr>
        <p:txBody>
          <a:bodyPr wrap="square" rtlCol="0">
            <a:spAutoFit/>
          </a:bodyPr>
          <a:lstStyle/>
          <a:p>
            <a:r>
              <a:rPr lang="en-US" sz="440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SERVICES</a:t>
            </a:r>
            <a:endParaRPr lang="en-US" sz="4400">
              <a:solidFill>
                <a:srgbClr val="92D050"/>
              </a:solidFill>
            </a:endParaRPr>
          </a:p>
        </p:txBody>
      </p:sp>
      <p:grpSp>
        <p:nvGrpSpPr>
          <p:cNvPr id="27" name="Group 26"/>
          <p:cNvGrpSpPr/>
          <p:nvPr/>
        </p:nvGrpSpPr>
        <p:grpSpPr>
          <a:xfrm>
            <a:off x="518914" y="1461248"/>
            <a:ext cx="3469338" cy="240928"/>
            <a:chOff x="4541759" y="3703069"/>
            <a:chExt cx="3442430" cy="240928"/>
          </a:xfrm>
        </p:grpSpPr>
        <p:sp>
          <p:nvSpPr>
            <p:cNvPr id="29" name="Rectangle 28">
              <a:extLst>
                <a:ext uri="{FF2B5EF4-FFF2-40B4-BE49-F238E27FC236}">
                  <a16:creationId xmlns:a16="http://schemas.microsoft.com/office/drawing/2014/main" id="{B5E08763-840C-41A9-9282-C86429C222C1}"/>
                </a:ext>
              </a:extLst>
            </p:cNvPr>
            <p:cNvSpPr/>
            <p:nvPr/>
          </p:nvSpPr>
          <p:spPr>
            <a:xfrm>
              <a:off x="4541759" y="3703684"/>
              <a:ext cx="865316" cy="238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0" name="Rectangle 29">
              <a:extLst>
                <a:ext uri="{FF2B5EF4-FFF2-40B4-BE49-F238E27FC236}">
                  <a16:creationId xmlns:a16="http://schemas.microsoft.com/office/drawing/2014/main" id="{C0CAA256-4C5D-48C3-A37F-16C88DA6C88F}"/>
                </a:ext>
              </a:extLst>
            </p:cNvPr>
            <p:cNvSpPr/>
            <p:nvPr/>
          </p:nvSpPr>
          <p:spPr>
            <a:xfrm>
              <a:off x="5406501" y="3703684"/>
              <a:ext cx="861134" cy="238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1" name="Rectangle 30">
              <a:extLst>
                <a:ext uri="{FF2B5EF4-FFF2-40B4-BE49-F238E27FC236}">
                  <a16:creationId xmlns:a16="http://schemas.microsoft.com/office/drawing/2014/main" id="{9D6B34AD-8455-4562-887D-3E8F9F1CA38E}"/>
                </a:ext>
              </a:extLst>
            </p:cNvPr>
            <p:cNvSpPr/>
            <p:nvPr/>
          </p:nvSpPr>
          <p:spPr>
            <a:xfrm>
              <a:off x="6257738" y="3703346"/>
              <a:ext cx="875214" cy="240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2" name="Rectangle 31">
              <a:extLst>
                <a:ext uri="{FF2B5EF4-FFF2-40B4-BE49-F238E27FC236}">
                  <a16:creationId xmlns:a16="http://schemas.microsoft.com/office/drawing/2014/main" id="{409D1148-96E7-4189-B4DD-CC6B5CE2B5DC}"/>
                </a:ext>
              </a:extLst>
            </p:cNvPr>
            <p:cNvSpPr/>
            <p:nvPr/>
          </p:nvSpPr>
          <p:spPr>
            <a:xfrm>
              <a:off x="7127749" y="3703069"/>
              <a:ext cx="856440" cy="2406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Tree>
    <p:extLst>
      <p:ext uri="{BB962C8B-B14F-4D97-AF65-F5344CB8AC3E}">
        <p14:creationId xmlns:p14="http://schemas.microsoft.com/office/powerpoint/2010/main" val="682212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299306-8fc0-4fc0-8684-5216353c5407">
      <Terms xmlns="http://schemas.microsoft.com/office/infopath/2007/PartnerControls"/>
    </lcf76f155ced4ddcb4097134ff3c332f>
    <TaxCatchAll xmlns="37dbe605-73da-453a-bc70-c92e707b69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26DC71104AEE4EBBC0B86032E1A32C" ma:contentTypeVersion="15" ma:contentTypeDescription="Create a new document." ma:contentTypeScope="" ma:versionID="a7356a8b87425957da33a0a6d0d0c42a">
  <xsd:schema xmlns:xsd="http://www.w3.org/2001/XMLSchema" xmlns:xs="http://www.w3.org/2001/XMLSchema" xmlns:p="http://schemas.microsoft.com/office/2006/metadata/properties" xmlns:ns2="b3299306-8fc0-4fc0-8684-5216353c5407" xmlns:ns3="37dbe605-73da-453a-bc70-c92e707b6925" targetNamespace="http://schemas.microsoft.com/office/2006/metadata/properties" ma:root="true" ma:fieldsID="9bfd3f1339651e20b80dc76d55bb7fcc" ns2:_="" ns3:_="">
    <xsd:import namespace="b3299306-8fc0-4fc0-8684-5216353c5407"/>
    <xsd:import namespace="37dbe605-73da-453a-bc70-c92e707b69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99306-8fc0-4fc0-8684-5216353c5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a9ccc74-8dc0-40d9-8145-86ac1e3fcc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dbe605-73da-453a-bc70-c92e707b69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b6d0acb-ddf3-4676-b26f-30921f5a1164}" ma:internalName="TaxCatchAll" ma:showField="CatchAllData" ma:web="37dbe605-73da-453a-bc70-c92e707b6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1AC05-F3D9-4ED9-BAA7-D2C29F5E780E}">
  <ds:schemaRefs>
    <ds:schemaRef ds:uri="0cd0b2c2-55ff-43d9-ba67-9486c2708dd8"/>
    <ds:schemaRef ds:uri="37dbe605-73da-453a-bc70-c92e707b6925"/>
    <ds:schemaRef ds:uri="b3299306-8fc0-4fc0-8684-5216353c5407"/>
    <ds:schemaRef ds:uri="f0412eac-a58f-4586-b8b8-b96511d9fe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E714BD-EB6C-408E-93F6-9C25D09D9BC9}">
  <ds:schemaRefs>
    <ds:schemaRef ds:uri="37dbe605-73da-453a-bc70-c92e707b6925"/>
    <ds:schemaRef ds:uri="b3299306-8fc0-4fc0-8684-5216353c5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EC48A3-2495-4F6B-AC44-7744FFE10B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TotalTime>
  <Words>694</Words>
  <Application>Microsoft Office PowerPoint</Application>
  <PresentationFormat>Widescreen</PresentationFormat>
  <Paragraphs>248</Paragraphs>
  <Slides>22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맑은 고딕</vt:lpstr>
      <vt:lpstr>Arial</vt:lpstr>
      <vt:lpstr>Calibri</vt:lpstr>
      <vt:lpstr>Calibri Light</vt:lpstr>
      <vt:lpstr>Open Sans</vt:lpstr>
      <vt:lpstr>Open Sans bold</vt:lpstr>
      <vt:lpstr>Open Sans Extrabold</vt:lpstr>
      <vt:lpstr>Open Sans Light</vt:lpstr>
      <vt:lpstr>Open Sans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c:creator>
  <cp:lastModifiedBy>Ushna Hareem</cp:lastModifiedBy>
  <cp:revision>9</cp:revision>
  <dcterms:created xsi:type="dcterms:W3CDTF">2018-09-08T04:15:00Z</dcterms:created>
  <dcterms:modified xsi:type="dcterms:W3CDTF">2023-07-12T09:53:07Z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0x0101005C26DC71104AEE4EBBC0B86032E1A32C</vt:lpwstr>
  </property>
  <property fmtid="{D5CDD505-2E9C-101B-9397-08002B2CF9AE}" pid="3" name="MediaServiceImageTags">
    <vt:lpwstr/>
  </property>
</Properties>
</file>